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handoutMasterIdLst>
    <p:handoutMasterId r:id="rId69"/>
  </p:handoutMasterIdLst>
  <p:sldIdLst>
    <p:sldId id="285" r:id="rId2"/>
    <p:sldId id="1175" r:id="rId3"/>
    <p:sldId id="1137" r:id="rId4"/>
    <p:sldId id="1130" r:id="rId5"/>
    <p:sldId id="1180" r:id="rId6"/>
    <p:sldId id="1181" r:id="rId7"/>
    <p:sldId id="1182" r:id="rId8"/>
    <p:sldId id="1183" r:id="rId9"/>
    <p:sldId id="1184" r:id="rId10"/>
    <p:sldId id="1185" r:id="rId11"/>
    <p:sldId id="1186" r:id="rId12"/>
    <p:sldId id="1187" r:id="rId13"/>
    <p:sldId id="1188" r:id="rId14"/>
    <p:sldId id="1191" r:id="rId15"/>
    <p:sldId id="1231" r:id="rId16"/>
    <p:sldId id="1238" r:id="rId17"/>
    <p:sldId id="1192" r:id="rId18"/>
    <p:sldId id="1193" r:id="rId19"/>
    <p:sldId id="1194" r:id="rId20"/>
    <p:sldId id="1195" r:id="rId21"/>
    <p:sldId id="1197" r:id="rId22"/>
    <p:sldId id="1198" r:id="rId23"/>
    <p:sldId id="1199" r:id="rId24"/>
    <p:sldId id="1200" r:id="rId25"/>
    <p:sldId id="1201" r:id="rId26"/>
    <p:sldId id="1202" r:id="rId27"/>
    <p:sldId id="1203" r:id="rId28"/>
    <p:sldId id="1204" r:id="rId29"/>
    <p:sldId id="1242" r:id="rId30"/>
    <p:sldId id="1243" r:id="rId31"/>
    <p:sldId id="1244" r:id="rId32"/>
    <p:sldId id="1233" r:id="rId33"/>
    <p:sldId id="1239" r:id="rId34"/>
    <p:sldId id="1232" r:id="rId35"/>
    <p:sldId id="1234" r:id="rId36"/>
    <p:sldId id="1240" r:id="rId37"/>
    <p:sldId id="1235" r:id="rId38"/>
    <p:sldId id="1205" r:id="rId39"/>
    <p:sldId id="1206" r:id="rId40"/>
    <p:sldId id="1207" r:id="rId41"/>
    <p:sldId id="1208" r:id="rId42"/>
    <p:sldId id="1209" r:id="rId43"/>
    <p:sldId id="1210" r:id="rId44"/>
    <p:sldId id="1211" r:id="rId45"/>
    <p:sldId id="1212" r:id="rId46"/>
    <p:sldId id="1213" r:id="rId47"/>
    <p:sldId id="1214" r:id="rId48"/>
    <p:sldId id="1215" r:id="rId49"/>
    <p:sldId id="1216" r:id="rId50"/>
    <p:sldId id="1217" r:id="rId51"/>
    <p:sldId id="1237" r:id="rId52"/>
    <p:sldId id="1218" r:id="rId53"/>
    <p:sldId id="1219" r:id="rId54"/>
    <p:sldId id="1220" r:id="rId55"/>
    <p:sldId id="1222" r:id="rId56"/>
    <p:sldId id="1221" r:id="rId57"/>
    <p:sldId id="1223" r:id="rId58"/>
    <p:sldId id="1224" r:id="rId59"/>
    <p:sldId id="1225" r:id="rId60"/>
    <p:sldId id="1226" r:id="rId61"/>
    <p:sldId id="1227" r:id="rId62"/>
    <p:sldId id="1228" r:id="rId63"/>
    <p:sldId id="1229" r:id="rId64"/>
    <p:sldId id="1230" r:id="rId65"/>
    <p:sldId id="1236" r:id="rId66"/>
    <p:sldId id="1133" r:id="rId6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37"/>
            <p14:sldId id="1130"/>
            <p14:sldId id="1180"/>
            <p14:sldId id="1181"/>
            <p14:sldId id="1182"/>
            <p14:sldId id="1183"/>
            <p14:sldId id="1184"/>
            <p14:sldId id="1185"/>
            <p14:sldId id="1186"/>
            <p14:sldId id="1187"/>
            <p14:sldId id="1188"/>
            <p14:sldId id="1191"/>
            <p14:sldId id="1231"/>
            <p14:sldId id="1238"/>
            <p14:sldId id="1192"/>
            <p14:sldId id="1193"/>
            <p14:sldId id="1194"/>
            <p14:sldId id="1195"/>
            <p14:sldId id="1197"/>
            <p14:sldId id="1198"/>
            <p14:sldId id="1199"/>
            <p14:sldId id="1200"/>
            <p14:sldId id="1201"/>
            <p14:sldId id="1202"/>
            <p14:sldId id="1203"/>
            <p14:sldId id="1204"/>
            <p14:sldId id="1242"/>
            <p14:sldId id="1243"/>
            <p14:sldId id="1244"/>
            <p14:sldId id="1233"/>
            <p14:sldId id="1239"/>
            <p14:sldId id="1232"/>
            <p14:sldId id="1234"/>
            <p14:sldId id="1240"/>
            <p14:sldId id="1235"/>
            <p14:sldId id="1205"/>
            <p14:sldId id="1206"/>
            <p14:sldId id="1207"/>
            <p14:sldId id="1208"/>
            <p14:sldId id="1209"/>
            <p14:sldId id="1210"/>
            <p14:sldId id="1211"/>
            <p14:sldId id="1212"/>
            <p14:sldId id="1213"/>
            <p14:sldId id="1214"/>
            <p14:sldId id="1215"/>
            <p14:sldId id="1216"/>
            <p14:sldId id="1217"/>
            <p14:sldId id="1237"/>
            <p14:sldId id="1218"/>
            <p14:sldId id="1219"/>
            <p14:sldId id="1220"/>
            <p14:sldId id="1222"/>
            <p14:sldId id="1221"/>
            <p14:sldId id="1223"/>
            <p14:sldId id="1224"/>
            <p14:sldId id="1225"/>
            <p14:sldId id="1226"/>
            <p14:sldId id="1227"/>
            <p14:sldId id="1228"/>
            <p14:sldId id="1229"/>
            <p14:sldId id="1230"/>
            <p14:sldId id="1236"/>
            <p14:sldId id="11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5095" autoAdjust="0"/>
  </p:normalViewPr>
  <p:slideViewPr>
    <p:cSldViewPr snapToGrid="0">
      <p:cViewPr varScale="1">
        <p:scale>
          <a:sx n="92" d="100"/>
          <a:sy n="92" d="100"/>
        </p:scale>
        <p:origin x="772" y="16"/>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2023-09-20</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2023-09-20</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7863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25286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3653517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440379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67692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8471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426586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41389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4048033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29469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469023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986266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20246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483273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878299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241182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710357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856037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1090936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107197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200685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058122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1997386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3048251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137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1366731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2453911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421915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2080723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957989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1356894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77162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4198801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43</a:t>
            </a:fld>
            <a:endParaRPr lang="zh-CN" altLang="en-US"/>
          </a:p>
        </p:txBody>
      </p:sp>
    </p:spTree>
    <p:extLst>
      <p:ext uri="{BB962C8B-B14F-4D97-AF65-F5344CB8AC3E}">
        <p14:creationId xmlns:p14="http://schemas.microsoft.com/office/powerpoint/2010/main" val="4187561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44</a:t>
            </a:fld>
            <a:endParaRPr lang="zh-CN" altLang="en-US"/>
          </a:p>
        </p:txBody>
      </p:sp>
    </p:spTree>
    <p:extLst>
      <p:ext uri="{BB962C8B-B14F-4D97-AF65-F5344CB8AC3E}">
        <p14:creationId xmlns:p14="http://schemas.microsoft.com/office/powerpoint/2010/main" val="2198090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45</a:t>
            </a:fld>
            <a:endParaRPr lang="zh-CN" altLang="en-US"/>
          </a:p>
        </p:txBody>
      </p:sp>
    </p:spTree>
    <p:extLst>
      <p:ext uri="{BB962C8B-B14F-4D97-AF65-F5344CB8AC3E}">
        <p14:creationId xmlns:p14="http://schemas.microsoft.com/office/powerpoint/2010/main" val="1251177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46</a:t>
            </a:fld>
            <a:endParaRPr lang="zh-CN" altLang="en-US"/>
          </a:p>
        </p:txBody>
      </p:sp>
    </p:spTree>
    <p:extLst>
      <p:ext uri="{BB962C8B-B14F-4D97-AF65-F5344CB8AC3E}">
        <p14:creationId xmlns:p14="http://schemas.microsoft.com/office/powerpoint/2010/main" val="1383415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47</a:t>
            </a:fld>
            <a:endParaRPr lang="zh-CN" altLang="en-US"/>
          </a:p>
        </p:txBody>
      </p:sp>
    </p:spTree>
    <p:extLst>
      <p:ext uri="{BB962C8B-B14F-4D97-AF65-F5344CB8AC3E}">
        <p14:creationId xmlns:p14="http://schemas.microsoft.com/office/powerpoint/2010/main" val="1074834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48</a:t>
            </a:fld>
            <a:endParaRPr lang="zh-CN" altLang="en-US"/>
          </a:p>
        </p:txBody>
      </p:sp>
    </p:spTree>
    <p:extLst>
      <p:ext uri="{BB962C8B-B14F-4D97-AF65-F5344CB8AC3E}">
        <p14:creationId xmlns:p14="http://schemas.microsoft.com/office/powerpoint/2010/main" val="3699909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49</a:t>
            </a:fld>
            <a:endParaRPr lang="zh-CN" altLang="en-US"/>
          </a:p>
        </p:txBody>
      </p:sp>
    </p:spTree>
    <p:extLst>
      <p:ext uri="{BB962C8B-B14F-4D97-AF65-F5344CB8AC3E}">
        <p14:creationId xmlns:p14="http://schemas.microsoft.com/office/powerpoint/2010/main" val="1826217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50</a:t>
            </a:fld>
            <a:endParaRPr lang="zh-CN" altLang="en-US"/>
          </a:p>
        </p:txBody>
      </p:sp>
    </p:spTree>
    <p:extLst>
      <p:ext uri="{BB962C8B-B14F-4D97-AF65-F5344CB8AC3E}">
        <p14:creationId xmlns:p14="http://schemas.microsoft.com/office/powerpoint/2010/main" val="3117323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51</a:t>
            </a:fld>
            <a:endParaRPr lang="zh-CN" altLang="en-US"/>
          </a:p>
        </p:txBody>
      </p:sp>
    </p:spTree>
    <p:extLst>
      <p:ext uri="{BB962C8B-B14F-4D97-AF65-F5344CB8AC3E}">
        <p14:creationId xmlns:p14="http://schemas.microsoft.com/office/powerpoint/2010/main" val="3119495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52</a:t>
            </a:fld>
            <a:endParaRPr lang="zh-CN" altLang="en-US"/>
          </a:p>
        </p:txBody>
      </p:sp>
    </p:spTree>
    <p:extLst>
      <p:ext uri="{BB962C8B-B14F-4D97-AF65-F5344CB8AC3E}">
        <p14:creationId xmlns:p14="http://schemas.microsoft.com/office/powerpoint/2010/main" val="48508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168044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53</a:t>
            </a:fld>
            <a:endParaRPr lang="zh-CN" altLang="en-US"/>
          </a:p>
        </p:txBody>
      </p:sp>
    </p:spTree>
    <p:extLst>
      <p:ext uri="{BB962C8B-B14F-4D97-AF65-F5344CB8AC3E}">
        <p14:creationId xmlns:p14="http://schemas.microsoft.com/office/powerpoint/2010/main" val="261998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在整个过程中函数</a:t>
            </a:r>
            <a:r>
              <a:rPr kumimoji="1" lang="en-US" altLang="zh-CN" dirty="0"/>
              <a:t>L</a:t>
            </a:r>
            <a:r>
              <a:rPr kumimoji="1" lang="zh-CN" altLang="en-US" dirty="0"/>
              <a:t>完成了</a:t>
            </a:r>
            <a:r>
              <a:rPr kumimoji="1" lang="en-US" altLang="zh-CN" dirty="0"/>
              <a:t>(1)</a:t>
            </a:r>
            <a:r>
              <a:rPr kumimoji="1" lang="zh-CN" altLang="en-US" dirty="0"/>
              <a:t>，</a:t>
            </a:r>
            <a:r>
              <a:rPr kumimoji="1" lang="en-US" altLang="zh-CN" dirty="0"/>
              <a:t>(2)</a:t>
            </a:r>
            <a:r>
              <a:rPr kumimoji="1" lang="zh-CN" altLang="en-US" dirty="0"/>
              <a:t>两步，其中步骤</a:t>
            </a:r>
            <a:r>
              <a:rPr kumimoji="1" lang="en-US" altLang="zh-CN" dirty="0"/>
              <a:t>(2)</a:t>
            </a:r>
            <a:r>
              <a:rPr kumimoji="1" lang="zh-CN" altLang="en-US" dirty="0"/>
              <a:t>是通过调用指令实现的，调用指令能够将控制权从函数</a:t>
            </a:r>
            <a:r>
              <a:rPr kumimoji="1" lang="en-US" altLang="zh-CN" dirty="0"/>
              <a:t>L</a:t>
            </a:r>
            <a:r>
              <a:rPr kumimoji="1" lang="zh-CN" altLang="en-US" dirty="0"/>
              <a:t>转移到函数</a:t>
            </a:r>
            <a:r>
              <a:rPr kumimoji="1" lang="en-US" altLang="zh-CN" dirty="0"/>
              <a:t>M</a:t>
            </a:r>
            <a:r>
              <a:rPr kumimoji="1" lang="zh-CN" altLang="en-US" dirty="0"/>
              <a:t>。步骤</a:t>
            </a:r>
            <a:r>
              <a:rPr kumimoji="1" lang="en-US" altLang="zh-CN" dirty="0"/>
              <a:t>(3)</a:t>
            </a:r>
            <a:r>
              <a:rPr kumimoji="1" lang="zh-CN" altLang="en-US" dirty="0"/>
              <a:t>，</a:t>
            </a:r>
            <a:r>
              <a:rPr kumimoji="1" lang="en-US" altLang="zh-CN" dirty="0"/>
              <a:t>(4)</a:t>
            </a:r>
            <a:r>
              <a:rPr kumimoji="1" lang="zh-CN" altLang="en-US" dirty="0"/>
              <a:t>，</a:t>
            </a:r>
            <a:r>
              <a:rPr kumimoji="1" lang="en-US" altLang="zh-CN" dirty="0"/>
              <a:t>(5)</a:t>
            </a:r>
            <a:r>
              <a:rPr kumimoji="1" lang="zh-CN" altLang="en-US" dirty="0"/>
              <a:t>，</a:t>
            </a:r>
            <a:r>
              <a:rPr kumimoji="1" lang="en-US" altLang="zh-CN" dirty="0"/>
              <a:t>(6)</a:t>
            </a:r>
            <a:r>
              <a:rPr kumimoji="1" lang="zh-CN" altLang="en-US" dirty="0"/>
              <a:t>要在函数</a:t>
            </a:r>
            <a:r>
              <a:rPr kumimoji="1" lang="en-US" altLang="zh-CN" dirty="0"/>
              <a:t>M</a:t>
            </a:r>
            <a:r>
              <a:rPr kumimoji="1" lang="zh-CN" altLang="en-US" dirty="0"/>
              <a:t>中完成，其中</a:t>
            </a:r>
            <a:r>
              <a:rPr kumimoji="1" lang="en-US" altLang="zh-CN" dirty="0"/>
              <a:t>(3)</a:t>
            </a:r>
            <a:r>
              <a:rPr kumimoji="1" lang="zh-CN" altLang="en-US" dirty="0"/>
              <a:t>是准备阶段，保存</a:t>
            </a:r>
            <a:r>
              <a:rPr kumimoji="1" lang="en-US" altLang="zh-CN" dirty="0"/>
              <a:t>L</a:t>
            </a:r>
            <a:r>
              <a:rPr kumimoji="1" lang="zh-CN" altLang="en-US" dirty="0"/>
              <a:t>的现场并为</a:t>
            </a:r>
            <a:r>
              <a:rPr kumimoji="1" lang="en-US" altLang="zh-CN" dirty="0"/>
              <a:t>M</a:t>
            </a:r>
            <a:r>
              <a:rPr kumimoji="1" lang="zh-CN" altLang="en-US" dirty="0"/>
              <a:t>的非静态局部变量分配空间，</a:t>
            </a:r>
            <a:r>
              <a:rPr kumimoji="1" lang="en-US" altLang="zh-CN" dirty="0"/>
              <a:t>(5)</a:t>
            </a:r>
            <a:r>
              <a:rPr kumimoji="1" lang="zh-CN" altLang="en-US" dirty="0"/>
              <a:t>则是结束阶段，恢复</a:t>
            </a:r>
            <a:r>
              <a:rPr kumimoji="1" lang="en-US" altLang="zh-CN" dirty="0"/>
              <a:t>L</a:t>
            </a:r>
            <a:r>
              <a:rPr kumimoji="1" lang="zh-CN" altLang="en-US" dirty="0"/>
              <a:t>的现场并释放</a:t>
            </a:r>
            <a:r>
              <a:rPr kumimoji="1" lang="en-US" altLang="zh-CN" dirty="0"/>
              <a:t>M</a:t>
            </a:r>
            <a:r>
              <a:rPr kumimoji="1" lang="zh-CN" altLang="en-US" dirty="0"/>
              <a:t>的局部变量所占用的空间，最后在步骤</a:t>
            </a:r>
            <a:r>
              <a:rPr kumimoji="1" lang="en-US" altLang="zh-CN" dirty="0"/>
              <a:t>f</a:t>
            </a:r>
            <a:r>
              <a:rPr kumimoji="1" lang="zh-CN" altLang="en-US" dirty="0"/>
              <a:t>时执行返回指令回到函数</a:t>
            </a:r>
            <a:r>
              <a:rPr kumimoji="1" lang="en-US" altLang="zh-CN" dirty="0"/>
              <a:t>L</a:t>
            </a:r>
            <a:r>
              <a:rPr kumimoji="1" lang="zh-CN" altLang="en-US" dirty="0"/>
              <a:t>。</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54</a:t>
            </a:fld>
            <a:endParaRPr lang="zh-CN" altLang="en-US"/>
          </a:p>
        </p:txBody>
      </p:sp>
    </p:spTree>
    <p:extLst>
      <p:ext uri="{BB962C8B-B14F-4D97-AF65-F5344CB8AC3E}">
        <p14:creationId xmlns:p14="http://schemas.microsoft.com/office/powerpoint/2010/main" val="2413807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55</a:t>
            </a:fld>
            <a:endParaRPr lang="zh-CN" altLang="en-US"/>
          </a:p>
        </p:txBody>
      </p:sp>
    </p:spTree>
    <p:extLst>
      <p:ext uri="{BB962C8B-B14F-4D97-AF65-F5344CB8AC3E}">
        <p14:creationId xmlns:p14="http://schemas.microsoft.com/office/powerpoint/2010/main" val="379549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56</a:t>
            </a:fld>
            <a:endParaRPr lang="zh-CN" altLang="en-US"/>
          </a:p>
        </p:txBody>
      </p:sp>
    </p:spTree>
    <p:extLst>
      <p:ext uri="{BB962C8B-B14F-4D97-AF65-F5344CB8AC3E}">
        <p14:creationId xmlns:p14="http://schemas.microsoft.com/office/powerpoint/2010/main" val="188552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57</a:t>
            </a:fld>
            <a:endParaRPr lang="zh-CN" altLang="en-US"/>
          </a:p>
        </p:txBody>
      </p:sp>
    </p:spTree>
    <p:extLst>
      <p:ext uri="{BB962C8B-B14F-4D97-AF65-F5344CB8AC3E}">
        <p14:creationId xmlns:p14="http://schemas.microsoft.com/office/powerpoint/2010/main" val="394108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58</a:t>
            </a:fld>
            <a:endParaRPr lang="zh-CN" altLang="en-US"/>
          </a:p>
        </p:txBody>
      </p:sp>
    </p:spTree>
    <p:extLst>
      <p:ext uri="{BB962C8B-B14F-4D97-AF65-F5344CB8AC3E}">
        <p14:creationId xmlns:p14="http://schemas.microsoft.com/office/powerpoint/2010/main" val="1135231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59</a:t>
            </a:fld>
            <a:endParaRPr lang="zh-CN" altLang="en-US"/>
          </a:p>
        </p:txBody>
      </p:sp>
    </p:spTree>
    <p:extLst>
      <p:ext uri="{BB962C8B-B14F-4D97-AF65-F5344CB8AC3E}">
        <p14:creationId xmlns:p14="http://schemas.microsoft.com/office/powerpoint/2010/main" val="13921240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60</a:t>
            </a:fld>
            <a:endParaRPr lang="zh-CN" altLang="en-US"/>
          </a:p>
        </p:txBody>
      </p:sp>
    </p:spTree>
    <p:extLst>
      <p:ext uri="{BB962C8B-B14F-4D97-AF65-F5344CB8AC3E}">
        <p14:creationId xmlns:p14="http://schemas.microsoft.com/office/powerpoint/2010/main" val="3427929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61</a:t>
            </a:fld>
            <a:endParaRPr lang="zh-CN" altLang="en-US"/>
          </a:p>
        </p:txBody>
      </p:sp>
    </p:spTree>
    <p:extLst>
      <p:ext uri="{BB962C8B-B14F-4D97-AF65-F5344CB8AC3E}">
        <p14:creationId xmlns:p14="http://schemas.microsoft.com/office/powerpoint/2010/main" val="4233465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62</a:t>
            </a:fld>
            <a:endParaRPr lang="zh-CN" altLang="en-US"/>
          </a:p>
        </p:txBody>
      </p:sp>
    </p:spTree>
    <p:extLst>
      <p:ext uri="{BB962C8B-B14F-4D97-AF65-F5344CB8AC3E}">
        <p14:creationId xmlns:p14="http://schemas.microsoft.com/office/powerpoint/2010/main" val="423356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4392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63</a:t>
            </a:fld>
            <a:endParaRPr lang="zh-CN" altLang="en-US"/>
          </a:p>
        </p:txBody>
      </p:sp>
    </p:spTree>
    <p:extLst>
      <p:ext uri="{BB962C8B-B14F-4D97-AF65-F5344CB8AC3E}">
        <p14:creationId xmlns:p14="http://schemas.microsoft.com/office/powerpoint/2010/main" val="20619711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64</a:t>
            </a:fld>
            <a:endParaRPr lang="zh-CN" altLang="en-US"/>
          </a:p>
        </p:txBody>
      </p:sp>
    </p:spTree>
    <p:extLst>
      <p:ext uri="{BB962C8B-B14F-4D97-AF65-F5344CB8AC3E}">
        <p14:creationId xmlns:p14="http://schemas.microsoft.com/office/powerpoint/2010/main" val="2226130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65</a:t>
            </a:fld>
            <a:endParaRPr lang="zh-CN" altLang="en-US"/>
          </a:p>
        </p:txBody>
      </p:sp>
    </p:spTree>
    <p:extLst>
      <p:ext uri="{BB962C8B-B14F-4D97-AF65-F5344CB8AC3E}">
        <p14:creationId xmlns:p14="http://schemas.microsoft.com/office/powerpoint/2010/main" val="3085179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66</a:t>
            </a:fld>
            <a:endParaRPr lang="zh-CN" altLang="en-US"/>
          </a:p>
        </p:txBody>
      </p:sp>
    </p:spTree>
    <p:extLst>
      <p:ext uri="{BB962C8B-B14F-4D97-AF65-F5344CB8AC3E}">
        <p14:creationId xmlns:p14="http://schemas.microsoft.com/office/powerpoint/2010/main" val="12657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52470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278261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859934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a:solidFill>
                  <a:schemeClr val="tx2"/>
                </a:solidFill>
                <a:latin typeface="Times New Roman" panose="02020603050405020304" pitchFamily="18" charset="0"/>
                <a:cs typeface="Times New Roman" panose="02020603050405020304" pitchFamily="18" charset="0"/>
              </a:rPr>
              <a:t>第三章</a:t>
            </a:r>
            <a:r>
              <a:rPr lang="zh-CN" altLang="en-US" sz="3200" b="1" dirty="0">
                <a:solidFill>
                  <a:schemeClr val="tx2"/>
                </a:solidFill>
                <a:latin typeface="Times New Roman" panose="02020603050405020304" pitchFamily="18" charset="0"/>
                <a:cs typeface="Times New Roman" panose="02020603050405020304" pitchFamily="18" charset="0"/>
              </a:rPr>
              <a:t>：处理器体系结构</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二进制翻译技术</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10</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47161" y="1492624"/>
            <a:ext cx="11312461" cy="4401205"/>
          </a:xfrm>
          <a:prstGeom prst="rect">
            <a:avLst/>
          </a:prstGeom>
          <a:noFill/>
        </p:spPr>
        <p:txBody>
          <a:bodyPr wrap="square" rtlCol="0">
            <a:spAutoFit/>
          </a:bodyPr>
          <a:lstStyle/>
          <a:p>
            <a:r>
              <a:rPr lang="en-US" altLang="zh-CN" sz="1800" b="0" dirty="0">
                <a:latin typeface="+mn-ea"/>
              </a:rPr>
              <a:t>	</a:t>
            </a:r>
            <a:r>
              <a:rPr lang="en-US" altLang="zh-CN" sz="2000" dirty="0" err="1">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包含了架构翻译的指令子集，其采用的就是二进制翻译技术。而二进制翻译技术的提出是由于微处理器依然依赖于一些传统的指令集架构，而这些架构往往存在一些难以克服的缺点。要开发新的体系结构就必须考虑现存的大量的基于传统架构的软件代码，</a:t>
            </a:r>
            <a:r>
              <a:rPr lang="zh-CN" altLang="en-US" sz="2000" dirty="0">
                <a:solidFill>
                  <a:srgbClr val="FF0000"/>
                </a:solidFill>
                <a:latin typeface="Times New Roman" panose="02020603050405020304" pitchFamily="18" charset="0"/>
                <a:cs typeface="Times New Roman" panose="02020603050405020304" pitchFamily="18" charset="0"/>
              </a:rPr>
              <a:t>二进制翻译（</a:t>
            </a:r>
            <a:r>
              <a:rPr lang="en-US" altLang="zh-CN" sz="2000" dirty="0">
                <a:solidFill>
                  <a:srgbClr val="FF0000"/>
                </a:solidFill>
                <a:latin typeface="Times New Roman" panose="02020603050405020304" pitchFamily="18" charset="0"/>
                <a:cs typeface="Times New Roman" panose="02020603050405020304" pitchFamily="18" charset="0"/>
              </a:rPr>
              <a:t>Binary Translation</a:t>
            </a:r>
            <a:r>
              <a:rPr lang="zh-CN" altLang="en-US" sz="2000" dirty="0">
                <a:solidFill>
                  <a:srgbClr val="FF0000"/>
                </a:solidFill>
                <a:latin typeface="Times New Roman" panose="02020603050405020304" pitchFamily="18" charset="0"/>
                <a:cs typeface="Times New Roman" panose="02020603050405020304" pitchFamily="18" charset="0"/>
              </a:rPr>
              <a:t>）技术</a:t>
            </a:r>
            <a:r>
              <a:rPr lang="zh-CN" altLang="en-US" sz="2000" dirty="0">
                <a:latin typeface="Times New Roman" panose="02020603050405020304" pitchFamily="18" charset="0"/>
                <a:cs typeface="Times New Roman" panose="02020603050405020304" pitchFamily="18" charset="0"/>
              </a:rPr>
              <a:t>应运而生。</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二进制翻译技术可以直接翻译二进制程序，把某种处理器上的二进制程序翻译到另一种处理器上运行。利用二进制翻译技术，可以在不同处理器之间移植二进制程序，扩大了硬件</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软件的适用范围，有助于打破处理器与支持软件之间相互制约影响创新的局面。</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二进制翻译技术也</a:t>
            </a:r>
            <a:r>
              <a:rPr lang="zh-CN" altLang="en-US" sz="2000" dirty="0">
                <a:solidFill>
                  <a:srgbClr val="00B0F0"/>
                </a:solidFill>
                <a:latin typeface="Times New Roman" panose="02020603050405020304" pitchFamily="18" charset="0"/>
                <a:cs typeface="Times New Roman" panose="02020603050405020304" pitchFamily="18" charset="0"/>
              </a:rPr>
              <a:t>是一种编译技术</a:t>
            </a:r>
            <a:r>
              <a:rPr lang="zh-CN" altLang="en-US" sz="2000" dirty="0">
                <a:latin typeface="Times New Roman" panose="02020603050405020304" pitchFamily="18" charset="0"/>
                <a:cs typeface="Times New Roman" panose="02020603050405020304" pitchFamily="18" charset="0"/>
              </a:rPr>
              <a:t>，它与传统的编译技术的差别在于其编译器处理的对象是二进制机器代码，而传统编译器的处理对象是某种高级语言。二进制翻译技术将传统编译器处理得到的二进制机器码翻译成全新架构下的二进制机器码。这样就使得新的指令架构实现了对传统架构软件的支持。</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二进制翻译技术可以在概念上分成三个部分：</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前端解码器</a:t>
            </a:r>
            <a:r>
              <a:rPr lang="zh-CN" altLang="en-US" sz="2000" dirty="0">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中端分析优化器</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后端翻译器</a:t>
            </a:r>
            <a:r>
              <a:rPr lang="zh-CN" altLang="en-US" sz="2000" dirty="0">
                <a:latin typeface="Times New Roman" panose="02020603050405020304" pitchFamily="18" charset="0"/>
                <a:cs typeface="Times New Roman" panose="02020603050405020304" pitchFamily="18" charset="0"/>
              </a:rPr>
              <a:t>，他们在二进制翻译的不同阶段起着不同的作用，共同完成从源到目标的翻译。</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6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11</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87503" y="1536174"/>
            <a:ext cx="11312461" cy="3477875"/>
          </a:xfrm>
          <a:prstGeom prst="rect">
            <a:avLst/>
          </a:prstGeom>
          <a:noFill/>
        </p:spPr>
        <p:txBody>
          <a:bodyPr wrap="square" rtlCol="0">
            <a:spAutoFit/>
          </a:bodyPr>
          <a:lstStyle/>
          <a:p>
            <a:r>
              <a:rPr lang="en-US" altLang="zh-CN" sz="1800" b="0" dirty="0">
                <a:latin typeface="+mn-ea"/>
              </a:rPr>
              <a:t>	</a:t>
            </a:r>
            <a:r>
              <a:rPr lang="zh-CN" altLang="en-US" sz="2000" dirty="0">
                <a:latin typeface="+mn-ea"/>
              </a:rPr>
              <a:t>具体的基于软件的二进制翻译技术也可以被分为三类：</a:t>
            </a:r>
            <a:r>
              <a:rPr lang="zh-CN" altLang="en-US" sz="2000" dirty="0">
                <a:solidFill>
                  <a:schemeClr val="accent6">
                    <a:lumMod val="75000"/>
                  </a:schemeClr>
                </a:solidFill>
                <a:latin typeface="+mn-ea"/>
              </a:rPr>
              <a:t>解释执行</a:t>
            </a:r>
            <a:r>
              <a:rPr lang="zh-CN" altLang="en-US" sz="2000" dirty="0">
                <a:latin typeface="+mn-ea"/>
              </a:rPr>
              <a:t>、</a:t>
            </a:r>
            <a:r>
              <a:rPr lang="zh-CN" altLang="en-US" sz="2000" dirty="0">
                <a:solidFill>
                  <a:schemeClr val="accent6">
                    <a:lumMod val="75000"/>
                  </a:schemeClr>
                </a:solidFill>
                <a:latin typeface="+mn-ea"/>
              </a:rPr>
              <a:t>静态翻译</a:t>
            </a:r>
            <a:r>
              <a:rPr lang="zh-CN" altLang="en-US" sz="2000" dirty="0">
                <a:latin typeface="+mn-ea"/>
              </a:rPr>
              <a:t>、</a:t>
            </a:r>
            <a:r>
              <a:rPr lang="zh-CN" altLang="en-US" sz="2000" dirty="0">
                <a:solidFill>
                  <a:schemeClr val="accent6">
                    <a:lumMod val="75000"/>
                  </a:schemeClr>
                </a:solidFill>
                <a:latin typeface="+mn-ea"/>
              </a:rPr>
              <a:t>动态翻译</a:t>
            </a:r>
            <a:endParaRPr lang="en-US" altLang="zh-CN" sz="2000" dirty="0">
              <a:solidFill>
                <a:schemeClr val="accent6">
                  <a:lumMod val="75000"/>
                </a:schemeClr>
              </a:solidFill>
              <a:latin typeface="+mn-ea"/>
            </a:endParaRPr>
          </a:p>
          <a:p>
            <a:r>
              <a:rPr lang="en-US" altLang="zh-CN" sz="2000" dirty="0">
                <a:solidFill>
                  <a:schemeClr val="accent6">
                    <a:lumMod val="75000"/>
                  </a:schemeClr>
                </a:solidFill>
                <a:latin typeface="+mn-ea"/>
              </a:rPr>
              <a:t>	</a:t>
            </a:r>
            <a:r>
              <a:rPr lang="zh-CN" altLang="en-US" sz="2000" dirty="0">
                <a:latin typeface="+mn-ea"/>
              </a:rPr>
              <a:t>这三种类型之前的区别主要在于其进行翻译的时间和翻译模式，三种技术具体的实现方式如下所示：</a:t>
            </a:r>
            <a:endParaRPr lang="en-US" altLang="zh-CN" sz="2000" dirty="0">
              <a:latin typeface="+mn-ea"/>
            </a:endParaRPr>
          </a:p>
          <a:p>
            <a:endParaRPr lang="en-US" altLang="zh-CN" sz="2000" dirty="0">
              <a:latin typeface="+mn-ea"/>
            </a:endParaRPr>
          </a:p>
          <a:p>
            <a:r>
              <a:rPr lang="en-US" altLang="zh-CN" sz="2000" dirty="0">
                <a:latin typeface="+mn-ea"/>
              </a:rPr>
              <a:t>	</a:t>
            </a:r>
            <a:r>
              <a:rPr lang="zh-CN" altLang="en-US" sz="2000" dirty="0">
                <a:latin typeface="+mn-ea"/>
              </a:rPr>
              <a:t>（</a:t>
            </a:r>
            <a:r>
              <a:rPr lang="en-US" altLang="zh-CN" sz="2000" dirty="0">
                <a:latin typeface="+mn-ea"/>
              </a:rPr>
              <a:t>1</a:t>
            </a:r>
            <a:r>
              <a:rPr lang="zh-CN" altLang="en-US" sz="2000" dirty="0">
                <a:latin typeface="+mn-ea"/>
              </a:rPr>
              <a:t>）解释执行是利用本地处理器代码对源处理器代码</a:t>
            </a:r>
            <a:r>
              <a:rPr lang="zh-CN" altLang="en-US" sz="2000" dirty="0">
                <a:solidFill>
                  <a:schemeClr val="accent6">
                    <a:lumMod val="75000"/>
                  </a:schemeClr>
                </a:solidFill>
                <a:latin typeface="+mn-ea"/>
              </a:rPr>
              <a:t>逐条实时解释</a:t>
            </a:r>
            <a:r>
              <a:rPr lang="zh-CN" altLang="en-US" sz="2000" dirty="0">
                <a:latin typeface="+mn-ea"/>
              </a:rPr>
              <a:t>并执行的过程，该过程中系统不对解释的结果进行保存或缓存，也不进行任何优化。</a:t>
            </a:r>
            <a:endParaRPr lang="en-US" altLang="zh-CN" sz="2000" dirty="0">
              <a:latin typeface="+mn-ea"/>
            </a:endParaRPr>
          </a:p>
          <a:p>
            <a:r>
              <a:rPr lang="en-US" altLang="zh-CN" sz="2000" dirty="0">
                <a:latin typeface="+mn-ea"/>
              </a:rPr>
              <a:t>	</a:t>
            </a:r>
            <a:r>
              <a:rPr lang="zh-CN" altLang="en-US" sz="2000" dirty="0">
                <a:latin typeface="+mn-ea"/>
              </a:rPr>
              <a:t>（</a:t>
            </a:r>
            <a:r>
              <a:rPr lang="en-US" altLang="zh-CN" sz="2000" dirty="0">
                <a:latin typeface="+mn-ea"/>
              </a:rPr>
              <a:t>2</a:t>
            </a:r>
            <a:r>
              <a:rPr lang="zh-CN" altLang="en-US" sz="2000" dirty="0">
                <a:latin typeface="+mn-ea"/>
              </a:rPr>
              <a:t>）静态翻译指的是</a:t>
            </a:r>
            <a:r>
              <a:rPr lang="zh-CN" altLang="en-US" sz="2000" dirty="0">
                <a:solidFill>
                  <a:schemeClr val="accent6">
                    <a:lumMod val="75000"/>
                  </a:schemeClr>
                </a:solidFill>
                <a:latin typeface="+mn-ea"/>
              </a:rPr>
              <a:t>在离线状态下，对源代码进行整体翻译</a:t>
            </a:r>
            <a:r>
              <a:rPr lang="zh-CN" altLang="en-US" sz="2000" dirty="0">
                <a:latin typeface="+mn-ea"/>
              </a:rPr>
              <a:t>，产生本地可执行文件。比如将某源机器上的二进制可执行程序文件完全翻译成目标机器上的二进制可执行程序文件，然后在目标机器上执行该程序。</a:t>
            </a:r>
            <a:endParaRPr lang="en-US" altLang="zh-CN" sz="2000" dirty="0">
              <a:latin typeface="+mn-ea"/>
            </a:endParaRPr>
          </a:p>
          <a:p>
            <a:r>
              <a:rPr lang="en-US" altLang="zh-CN" sz="2000" dirty="0">
                <a:latin typeface="+mn-ea"/>
              </a:rPr>
              <a:t>	</a:t>
            </a:r>
            <a:r>
              <a:rPr lang="zh-CN" altLang="en-US" sz="2000" dirty="0">
                <a:latin typeface="+mn-ea"/>
              </a:rPr>
              <a:t>（</a:t>
            </a:r>
            <a:r>
              <a:rPr lang="en-US" altLang="zh-CN" sz="2000" dirty="0">
                <a:latin typeface="+mn-ea"/>
              </a:rPr>
              <a:t>3</a:t>
            </a:r>
            <a:r>
              <a:rPr lang="zh-CN" altLang="en-US" sz="2000" dirty="0">
                <a:latin typeface="+mn-ea"/>
              </a:rPr>
              <a:t>）动态翻译在程序运行时</a:t>
            </a:r>
            <a:r>
              <a:rPr lang="zh-CN" altLang="en-US" sz="2000" dirty="0">
                <a:solidFill>
                  <a:schemeClr val="accent6">
                    <a:lumMod val="75000"/>
                  </a:schemeClr>
                </a:solidFill>
                <a:latin typeface="+mn-ea"/>
              </a:rPr>
              <a:t>对执行到的代码片段进行实时翻译</a:t>
            </a:r>
            <a:r>
              <a:rPr lang="zh-CN" altLang="en-US" sz="2000" dirty="0">
                <a:latin typeface="+mn-ea"/>
              </a:rPr>
              <a:t>，克服了静态翻译的一些缺点，如无法实现代码挖掘、动态信息收集、自修改代码和精确中断等问题。</a:t>
            </a:r>
            <a:endParaRPr lang="en-US" altLang="zh-CN" sz="2000" dirty="0">
              <a:latin typeface="+mn-ea"/>
            </a:endParaRPr>
          </a:p>
        </p:txBody>
      </p:sp>
    </p:spTree>
    <p:extLst>
      <p:ext uri="{BB962C8B-B14F-4D97-AF65-F5344CB8AC3E}">
        <p14:creationId xmlns:p14="http://schemas.microsoft.com/office/powerpoint/2010/main" val="27374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12</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60609" y="1292164"/>
            <a:ext cx="11312461" cy="5016758"/>
          </a:xfrm>
          <a:prstGeom prst="rect">
            <a:avLst/>
          </a:prstGeom>
          <a:noFill/>
        </p:spPr>
        <p:txBody>
          <a:bodyPr wrap="square" rtlCol="0">
            <a:spAutoFit/>
          </a:bodyPr>
          <a:lstStyle/>
          <a:p>
            <a:r>
              <a:rPr lang="en-US" altLang="zh-CN" sz="1800" b="0" dirty="0">
                <a:latin typeface="+mn-ea"/>
              </a:rPr>
              <a:t>	</a:t>
            </a:r>
            <a:r>
              <a:rPr lang="zh-CN" altLang="en-US" sz="2000" dirty="0">
                <a:latin typeface="+mn-ea"/>
              </a:rPr>
              <a:t>上述三种二进制翻译技术的优缺点如下表所示：</a:t>
            </a:r>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	</a:t>
            </a:r>
          </a:p>
          <a:p>
            <a:r>
              <a:rPr lang="en-US" altLang="zh-CN" sz="2000" dirty="0">
                <a:latin typeface="+mn-ea"/>
              </a:rPr>
              <a:t>	</a:t>
            </a:r>
            <a:r>
              <a:rPr lang="zh-CN" altLang="en-US" sz="2000" dirty="0">
                <a:latin typeface="+mn-ea"/>
              </a:rPr>
              <a:t>龙芯二进制翻译技术主要分为两大部分，分别是应用级二进制翻译器和跨指令集的系统级虚拟机。而针对二进制翻译目前存在的一些问题，龙芯也给出了自己的技术路线，在国产指令集的发展道路上，龙芯一直走在领航的位置。</a:t>
            </a:r>
            <a:endParaRPr lang="en-US" altLang="zh-CN" sz="2000" dirty="0">
              <a:latin typeface="+mn-ea"/>
            </a:endParaRPr>
          </a:p>
        </p:txBody>
      </p:sp>
      <p:graphicFrame>
        <p:nvGraphicFramePr>
          <p:cNvPr id="4" name="表格 3">
            <a:extLst>
              <a:ext uri="{FF2B5EF4-FFF2-40B4-BE49-F238E27FC236}">
                <a16:creationId xmlns:a16="http://schemas.microsoft.com/office/drawing/2014/main" id="{04B5FFCE-B6FA-7E51-2836-BFE0607115FF}"/>
              </a:ext>
            </a:extLst>
          </p:cNvPr>
          <p:cNvGraphicFramePr>
            <a:graphicFrameLocks noGrp="1"/>
          </p:cNvGraphicFramePr>
          <p:nvPr>
            <p:extLst>
              <p:ext uri="{D42A27DB-BD31-4B8C-83A1-F6EECF244321}">
                <p14:modId xmlns:p14="http://schemas.microsoft.com/office/powerpoint/2010/main" val="4130979659"/>
              </p:ext>
            </p:extLst>
          </p:nvPr>
        </p:nvGraphicFramePr>
        <p:xfrm>
          <a:off x="1671917" y="2081000"/>
          <a:ext cx="8848165" cy="2894003"/>
        </p:xfrm>
        <a:graphic>
          <a:graphicData uri="http://schemas.openxmlformats.org/drawingml/2006/table">
            <a:tbl>
              <a:tblPr firstRow="1" firstCol="1" bandRow="1"/>
              <a:tblGrid>
                <a:gridCol w="2111785">
                  <a:extLst>
                    <a:ext uri="{9D8B030D-6E8A-4147-A177-3AD203B41FA5}">
                      <a16:colId xmlns:a16="http://schemas.microsoft.com/office/drawing/2014/main" val="2254989611"/>
                    </a:ext>
                  </a:extLst>
                </a:gridCol>
                <a:gridCol w="3175143">
                  <a:extLst>
                    <a:ext uri="{9D8B030D-6E8A-4147-A177-3AD203B41FA5}">
                      <a16:colId xmlns:a16="http://schemas.microsoft.com/office/drawing/2014/main" val="3497304344"/>
                    </a:ext>
                  </a:extLst>
                </a:gridCol>
                <a:gridCol w="3561237">
                  <a:extLst>
                    <a:ext uri="{9D8B030D-6E8A-4147-A177-3AD203B41FA5}">
                      <a16:colId xmlns:a16="http://schemas.microsoft.com/office/drawing/2014/main" val="124158527"/>
                    </a:ext>
                  </a:extLst>
                </a:gridCol>
              </a:tblGrid>
              <a:tr h="302423">
                <a:tc>
                  <a:txBody>
                    <a:bodyPr/>
                    <a:lstStyle/>
                    <a:p>
                      <a:pPr indent="127000" algn="ctr"/>
                      <a:r>
                        <a:rPr lang="zh-CN" sz="1800" kern="100">
                          <a:effectLst/>
                          <a:latin typeface="+mn-ea"/>
                          <a:ea typeface="+mn-ea"/>
                          <a:cs typeface="Times New Roman" panose="02020603050405020304" pitchFamily="18" charset="0"/>
                        </a:rPr>
                        <a:t>翻译方法名称</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优点</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a:effectLst/>
                          <a:latin typeface="+mn-ea"/>
                          <a:ea typeface="+mn-ea"/>
                          <a:cs typeface="Times New Roman" panose="02020603050405020304" pitchFamily="18" charset="0"/>
                        </a:rPr>
                        <a:t>缺点</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7425174"/>
                  </a:ext>
                </a:extLst>
              </a:tr>
              <a:tr h="587188">
                <a:tc>
                  <a:txBody>
                    <a:bodyPr/>
                    <a:lstStyle/>
                    <a:p>
                      <a:pPr indent="127000" algn="ctr"/>
                      <a:r>
                        <a:rPr lang="zh-CN" sz="1800" kern="100">
                          <a:effectLst/>
                          <a:latin typeface="+mn-ea"/>
                          <a:ea typeface="+mn-ea"/>
                          <a:cs typeface="Times New Roman" panose="02020603050405020304" pitchFamily="18" charset="0"/>
                        </a:rPr>
                        <a:t>解释执行</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容易开发，不需要用户干涉，高度兼容</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a:effectLst/>
                          <a:latin typeface="+mn-ea"/>
                          <a:ea typeface="+mn-ea"/>
                          <a:cs typeface="Times New Roman" panose="02020603050405020304" pitchFamily="18" charset="0"/>
                        </a:rPr>
                        <a:t>代码执行效率很差</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667742"/>
                  </a:ext>
                </a:extLst>
              </a:tr>
              <a:tr h="1054134">
                <a:tc>
                  <a:txBody>
                    <a:bodyPr/>
                    <a:lstStyle/>
                    <a:p>
                      <a:pPr indent="127000" algn="ctr"/>
                      <a:r>
                        <a:rPr lang="zh-CN" sz="1800" kern="100">
                          <a:effectLst/>
                          <a:latin typeface="+mn-ea"/>
                          <a:ea typeface="+mn-ea"/>
                          <a:cs typeface="Times New Roman" panose="02020603050405020304" pitchFamily="18" charset="0"/>
                        </a:rPr>
                        <a:t>静态翻译</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离线翻译，可以进行更好的优化，代码执行效率较高</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依赖解释器、运行环境的支持，需要终端用户的参与，给用户使用造成了不便</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7644362"/>
                  </a:ext>
                </a:extLst>
              </a:tr>
              <a:tr h="950258">
                <a:tc>
                  <a:txBody>
                    <a:bodyPr/>
                    <a:lstStyle/>
                    <a:p>
                      <a:pPr indent="127000" algn="ctr"/>
                      <a:r>
                        <a:rPr lang="zh-CN" sz="1800" kern="100">
                          <a:effectLst/>
                          <a:latin typeface="+mn-ea"/>
                          <a:ea typeface="+mn-ea"/>
                          <a:cs typeface="Times New Roman" panose="02020603050405020304" pitchFamily="18" charset="0"/>
                        </a:rPr>
                        <a:t>动态翻译</a:t>
                      </a:r>
                      <a:endParaRPr lang="zh-CN" sz="32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无需解释器和运行环境支持，无需用户参与，可利用动态信息发掘优化机会</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1800" kern="100" dirty="0">
                          <a:effectLst/>
                          <a:latin typeface="+mn-ea"/>
                          <a:ea typeface="+mn-ea"/>
                          <a:cs typeface="Times New Roman" panose="02020603050405020304" pitchFamily="18" charset="0"/>
                        </a:rPr>
                        <a:t>翻译的代码执行效率不如静态翻译高，对目标机器有额外的空间开销</a:t>
                      </a:r>
                      <a:endParaRPr lang="zh-CN" sz="32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0991003"/>
                  </a:ext>
                </a:extLst>
              </a:tr>
            </a:tbl>
          </a:graphicData>
        </a:graphic>
      </p:graphicFrame>
    </p:spTree>
    <p:extLst>
      <p:ext uri="{BB962C8B-B14F-4D97-AF65-F5344CB8AC3E}">
        <p14:creationId xmlns:p14="http://schemas.microsoft.com/office/powerpoint/2010/main" val="157987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animEffect transition="in" filter="fade">
                                      <p:cBhvr>
                                        <p:cTn id="1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龙芯架构</a:t>
            </a:r>
            <a:r>
              <a:rPr lang="en-US" altLang="zh-CN" dirty="0"/>
              <a:t>——</a:t>
            </a:r>
            <a:r>
              <a:rPr lang="en-US" altLang="zh-CN" dirty="0">
                <a:latin typeface="Times New Roman" panose="02020603050405020304" pitchFamily="18" charset="0"/>
                <a:cs typeface="Times New Roman" panose="02020603050405020304" pitchFamily="18" charset="0"/>
              </a:rPr>
              <a:t>LoongArch</a:t>
            </a:r>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093428"/>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mn-ea"/>
              </a:rPr>
              <a:t>是一种</a:t>
            </a:r>
            <a:r>
              <a:rPr lang="zh-CN" altLang="en-US" sz="2000" dirty="0">
                <a:solidFill>
                  <a:schemeClr val="accent6">
                    <a:lumMod val="75000"/>
                  </a:schemeClr>
                </a:solidFill>
                <a:latin typeface="+mn-ea"/>
              </a:rPr>
              <a:t>精简指令集计算机风格</a:t>
            </a:r>
            <a:r>
              <a:rPr lang="zh-CN" altLang="en-US" sz="2000" dirty="0">
                <a:latin typeface="+mn-ea"/>
              </a:rPr>
              <a:t>的指令系统架构。龙芯架构具有 </a:t>
            </a:r>
            <a:r>
              <a:rPr lang="en-US" altLang="zh-CN" sz="2000" dirty="0">
                <a:latin typeface="Times New Roman" panose="02020603050405020304" pitchFamily="18" charset="0"/>
                <a:cs typeface="Times New Roman" panose="02020603050405020304" pitchFamily="18" charset="0"/>
              </a:rPr>
              <a:t>RISC</a:t>
            </a:r>
            <a:r>
              <a:rPr lang="en-US" altLang="zh-CN" sz="2000" dirty="0">
                <a:latin typeface="+mn-ea"/>
              </a:rPr>
              <a:t> </a:t>
            </a:r>
            <a:r>
              <a:rPr lang="zh-CN" altLang="en-US" sz="2000" dirty="0">
                <a:latin typeface="+mn-ea"/>
              </a:rPr>
              <a:t>指令架构的典型特征</a:t>
            </a:r>
            <a:r>
              <a:rPr lang="en-US" altLang="zh-CN" sz="2000" dirty="0">
                <a:latin typeface="+mn-ea"/>
              </a:rPr>
              <a:t>——</a:t>
            </a:r>
            <a:r>
              <a:rPr lang="zh-CN" altLang="en-US" sz="2000" dirty="0">
                <a:latin typeface="+mn-ea"/>
              </a:rPr>
              <a:t>指令长度固定且编码格式规整。</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mn-ea"/>
              </a:rPr>
              <a:t>的指令集</a:t>
            </a:r>
            <a:r>
              <a:rPr lang="zh-CN" altLang="en-US" sz="2000" dirty="0">
                <a:solidFill>
                  <a:srgbClr val="00B0F0"/>
                </a:solidFill>
                <a:latin typeface="+mn-ea"/>
              </a:rPr>
              <a:t>采用 </a:t>
            </a:r>
            <a:r>
              <a:rPr lang="en-US" altLang="zh-CN" sz="2000" dirty="0">
                <a:solidFill>
                  <a:srgbClr val="00B0F0"/>
                </a:solidFill>
                <a:latin typeface="Times New Roman" panose="02020603050405020304" pitchFamily="18" charset="0"/>
                <a:cs typeface="Times New Roman" panose="02020603050405020304" pitchFamily="18" charset="0"/>
              </a:rPr>
              <a:t>load/store</a:t>
            </a:r>
            <a:r>
              <a:rPr lang="zh-CN" altLang="en-US" sz="2000" dirty="0">
                <a:solidFill>
                  <a:srgbClr val="00B0F0"/>
                </a:solidFill>
                <a:latin typeface="+mn-ea"/>
              </a:rPr>
              <a:t>架构</a:t>
            </a:r>
            <a:r>
              <a:rPr lang="zh-CN" altLang="en-US" sz="2000" dirty="0">
                <a:latin typeface="+mn-ea"/>
              </a:rPr>
              <a:t>，且绝大多数指令有只两个源操作数和一个目的操作数。龙芯架构分为</a:t>
            </a:r>
            <a:r>
              <a:rPr lang="en-US" altLang="zh-CN" sz="2000" dirty="0">
                <a:latin typeface="+mn-ea"/>
              </a:rPr>
              <a:t>32</a:t>
            </a:r>
            <a:r>
              <a:rPr lang="zh-CN" altLang="en-US" sz="2000" dirty="0">
                <a:latin typeface="+mn-ea"/>
              </a:rPr>
              <a:t>位（</a:t>
            </a:r>
            <a:r>
              <a:rPr lang="en-US" altLang="zh-CN" sz="2000" dirty="0">
                <a:latin typeface="+mn-ea"/>
              </a:rPr>
              <a:t>LA32</a:t>
            </a:r>
            <a:r>
              <a:rPr lang="zh-CN" altLang="en-US" sz="2000" dirty="0">
                <a:latin typeface="+mn-ea"/>
              </a:rPr>
              <a:t>）和</a:t>
            </a:r>
            <a:r>
              <a:rPr lang="en-US" altLang="zh-CN" sz="2000" dirty="0">
                <a:latin typeface="+mn-ea"/>
              </a:rPr>
              <a:t>64</a:t>
            </a:r>
            <a:r>
              <a:rPr lang="zh-CN" altLang="en-US" sz="2000" dirty="0">
                <a:latin typeface="+mn-ea"/>
              </a:rPr>
              <a:t>位（</a:t>
            </a:r>
            <a:r>
              <a:rPr lang="en-US" altLang="zh-CN" sz="2000" dirty="0">
                <a:latin typeface="+mn-ea"/>
              </a:rPr>
              <a:t>LA64</a:t>
            </a:r>
            <a:r>
              <a:rPr lang="zh-CN" altLang="en-US" sz="2000" dirty="0">
                <a:latin typeface="+mn-ea"/>
              </a:rPr>
              <a:t>）两个版本，</a:t>
            </a:r>
            <a:r>
              <a:rPr lang="en-US" altLang="zh-CN" sz="2000" dirty="0">
                <a:latin typeface="+mn-ea"/>
              </a:rPr>
              <a:t>LA64</a:t>
            </a:r>
            <a:r>
              <a:rPr lang="zh-CN" altLang="en-US" sz="2000" dirty="0">
                <a:latin typeface="+mn-ea"/>
              </a:rPr>
              <a:t>架构支持应用级向下二进制兼容</a:t>
            </a:r>
            <a:r>
              <a:rPr lang="en-US" altLang="zh-CN" sz="2000" dirty="0">
                <a:latin typeface="+mn-ea"/>
              </a:rPr>
              <a:t>LA32</a:t>
            </a:r>
            <a:r>
              <a:rPr lang="zh-CN" altLang="en-US" sz="2000" dirty="0">
                <a:latin typeface="+mn-ea"/>
              </a:rPr>
              <a:t>架构，即在应用软件范围内，采用</a:t>
            </a:r>
            <a:r>
              <a:rPr lang="en-US" altLang="zh-CN" sz="2000" dirty="0">
                <a:latin typeface="+mn-ea"/>
              </a:rPr>
              <a:t>LA32</a:t>
            </a:r>
            <a:r>
              <a:rPr lang="zh-CN" altLang="en-US" sz="2000" dirty="0">
                <a:latin typeface="+mn-ea"/>
              </a:rPr>
              <a:t>架构的软件的二进制可执行文件可以直接运行在兼容</a:t>
            </a:r>
            <a:r>
              <a:rPr lang="en-US" altLang="zh-CN" sz="2000" dirty="0">
                <a:latin typeface="+mn-ea"/>
              </a:rPr>
              <a:t>LA64</a:t>
            </a:r>
            <a:r>
              <a:rPr lang="zh-CN" altLang="en-US" sz="2000" dirty="0">
                <a:latin typeface="+mn-ea"/>
              </a:rPr>
              <a:t>架构的机器上并能够获得相同的运行结果。</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zh-CN" altLang="en-US" sz="2000" dirty="0">
                <a:latin typeface="+mn-ea"/>
              </a:rPr>
              <a:t>龙芯架构采用</a:t>
            </a:r>
            <a:r>
              <a:rPr lang="zh-CN" altLang="en-US" sz="2000" dirty="0">
                <a:solidFill>
                  <a:schemeClr val="accent6">
                    <a:lumMod val="75000"/>
                  </a:schemeClr>
                </a:solidFill>
                <a:latin typeface="+mn-ea"/>
              </a:rPr>
              <a:t>基础部分（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Base</a:t>
            </a:r>
            <a:r>
              <a:rPr lang="zh-CN" altLang="en-US" sz="2000" dirty="0">
                <a:solidFill>
                  <a:schemeClr val="accent6">
                    <a:lumMod val="75000"/>
                  </a:schemeClr>
                </a:solidFill>
                <a:latin typeface="+mn-ea"/>
              </a:rPr>
              <a:t>）</a:t>
            </a:r>
            <a:r>
              <a:rPr lang="zh-CN" altLang="en-US" sz="2000" dirty="0">
                <a:latin typeface="+mn-ea"/>
              </a:rPr>
              <a:t>加扩展部分的组织形式。其中扩展部分包括：</a:t>
            </a:r>
            <a:r>
              <a:rPr lang="zh-CN" altLang="en-US" sz="2000" dirty="0">
                <a:solidFill>
                  <a:schemeClr val="accent6">
                    <a:lumMod val="75000"/>
                  </a:schemeClr>
                </a:solidFill>
                <a:latin typeface="+mn-ea"/>
              </a:rPr>
              <a:t>二进制翻译扩展（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Binary Translation,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LBT</a:t>
            </a:r>
            <a:r>
              <a:rPr lang="zh-CN" altLang="en-US" sz="2000" dirty="0">
                <a:solidFill>
                  <a:schemeClr val="accent6">
                    <a:lumMod val="75000"/>
                  </a:schemeClr>
                </a:solidFill>
                <a:latin typeface="+mn-ea"/>
              </a:rPr>
              <a:t>）</a:t>
            </a:r>
            <a:r>
              <a:rPr lang="zh-CN" altLang="en-US" sz="2000" dirty="0">
                <a:latin typeface="+mn-ea"/>
              </a:rPr>
              <a:t>、</a:t>
            </a:r>
            <a:r>
              <a:rPr lang="zh-CN" altLang="en-US" sz="2000" dirty="0">
                <a:solidFill>
                  <a:schemeClr val="accent6">
                    <a:lumMod val="75000"/>
                  </a:schemeClr>
                </a:solidFill>
                <a:latin typeface="+mn-ea"/>
              </a:rPr>
              <a:t>虚拟化扩展（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Virtualization,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LVZ</a:t>
            </a:r>
            <a:r>
              <a:rPr lang="zh-CN" altLang="en-US" sz="2000" dirty="0">
                <a:solidFill>
                  <a:schemeClr val="accent6">
                    <a:lumMod val="75000"/>
                  </a:schemeClr>
                </a:solidFill>
                <a:latin typeface="+mn-ea"/>
              </a:rPr>
              <a:t>）</a:t>
            </a:r>
            <a:r>
              <a:rPr lang="zh-CN" altLang="en-US" sz="2000" dirty="0">
                <a:latin typeface="+mn-ea"/>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向量扩展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SIMD Extension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LSX</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高级向量扩展（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Advanced SIMD Extension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LASX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mn-ea"/>
              </a:rPr>
              <a:t>。</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在这一小节中我们将介绍</a:t>
            </a:r>
            <a:r>
              <a:rPr lang="en-US" altLang="zh-CN" sz="2000" dirty="0">
                <a:latin typeface="+mn-ea"/>
              </a:rPr>
              <a:t>LoongArch</a:t>
            </a:r>
            <a:r>
              <a:rPr lang="zh-CN" altLang="en-US" sz="2000" dirty="0">
                <a:latin typeface="+mn-ea"/>
              </a:rPr>
              <a:t>指令系统的具体内容</a:t>
            </a:r>
            <a:r>
              <a:rPr lang="en-US" altLang="zh-CN" sz="2000" dirty="0">
                <a:latin typeface="+mn-ea"/>
              </a:rPr>
              <a:t>:</a:t>
            </a:r>
            <a:r>
              <a:rPr lang="zh-CN" altLang="en-US" sz="2000" dirty="0">
                <a:latin typeface="+mn-ea"/>
              </a:rPr>
              <a:t>指令格式，寄存器，寻址方式，指令集</a:t>
            </a:r>
            <a:endParaRPr lang="en-US" altLang="zh-CN" sz="2000" dirty="0">
              <a:latin typeface="+mn-ea"/>
            </a:endParaRPr>
          </a:p>
          <a:p>
            <a:pPr algn="just"/>
            <a:r>
              <a:rPr lang="en-US" altLang="zh-CN" sz="2000" dirty="0">
                <a:latin typeface="+mn-ea"/>
              </a:rPr>
              <a:t>	</a:t>
            </a:r>
            <a:endParaRPr lang="zh-CN" altLang="en-US" dirty="0"/>
          </a:p>
        </p:txBody>
      </p:sp>
    </p:spTree>
    <p:extLst>
      <p:ext uri="{BB962C8B-B14F-4D97-AF65-F5344CB8AC3E}">
        <p14:creationId xmlns:p14="http://schemas.microsoft.com/office/powerpoint/2010/main" val="135573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指令的编码</a:t>
            </a:r>
            <a:endParaRPr lang="en-US" altLang="zh-CN" dirty="0">
              <a:latin typeface="Times New Roman" panose="02020603050405020304" pitchFamily="18" charset="0"/>
              <a:cs typeface="Times New Roman" panose="02020603050405020304" pitchFamily="18" charset="0"/>
            </a:endParaRPr>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29" y="1709286"/>
            <a:ext cx="11312461" cy="4093428"/>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作为精简指令集架构，采用的是</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定长编码格式</a:t>
            </a:r>
            <a:r>
              <a:rPr lang="zh-CN" altLang="en-US" sz="2000" dirty="0">
                <a:latin typeface="Times New Roman" panose="02020603050405020304" pitchFamily="18" charset="0"/>
                <a:cs typeface="Times New Roman" panose="02020603050405020304" pitchFamily="18" charset="0"/>
              </a:rPr>
              <a:t>，其所有指令都是以</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位固定长度编码的，且所有指令的地址都被要求按照</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字节边界对齐。其指令编码的特点是所有的操作码都是从指令的第</a:t>
            </a:r>
            <a:r>
              <a:rPr lang="en-US" altLang="zh-CN" sz="2000" dirty="0">
                <a:latin typeface="Times New Roman" panose="02020603050405020304" pitchFamily="18" charset="0"/>
                <a:cs typeface="Times New Roman" panose="02020603050405020304" pitchFamily="18" charset="0"/>
              </a:rPr>
              <a:t>31</a:t>
            </a:r>
            <a:r>
              <a:rPr lang="zh-CN" altLang="en-US" sz="2000" dirty="0">
                <a:latin typeface="Times New Roman" panose="02020603050405020304" pitchFamily="18" charset="0"/>
                <a:cs typeface="Times New Roman" panose="02020603050405020304" pitchFamily="18" charset="0"/>
              </a:rPr>
              <a:t>比特（最高位）开始从高到低依次摆放，而所有的寄存器操作数域都是从第</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比特（最低位）开始从低到高依次摆放，若指令中存在立即数操作数的话，立即数域就要位于操作码域和寄存器域之间。既如下格式：</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LoongArch</a:t>
            </a:r>
            <a:r>
              <a:rPr lang="zh-CN" altLang="en-US" sz="2000" dirty="0">
                <a:latin typeface="Times New Roman" panose="02020603050405020304" pitchFamily="18" charset="0"/>
                <a:cs typeface="Times New Roman" panose="02020603050405020304" pitchFamily="18" charset="0"/>
              </a:rPr>
              <a:t>大体上共包含</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种典型的指令编码格式，通过其操作数类型与数量进行区分，分别是</a:t>
            </a:r>
            <a:r>
              <a:rPr lang="en-US" altLang="zh-CN" sz="2000" dirty="0">
                <a:latin typeface="Times New Roman" panose="02020603050405020304" pitchFamily="18" charset="0"/>
                <a:cs typeface="Times New Roman" panose="02020603050405020304" pitchFamily="18" charset="0"/>
              </a:rPr>
              <a:t>2R,3R,4R,2RI8,2RI12,2RI14,2RI16,1RI21,I26,</a:t>
            </a:r>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*R</a:t>
            </a:r>
            <a:r>
              <a:rPr lang="zh-CN" altLang="en-US" sz="2000" dirty="0">
                <a:latin typeface="Times New Roman" panose="02020603050405020304" pitchFamily="18" charset="0"/>
                <a:cs typeface="Times New Roman" panose="02020603050405020304" pitchFamily="18" charset="0"/>
              </a:rPr>
              <a:t>代表指令中有</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个寄存器操作数，每个寄存器操作数</a:t>
            </a:r>
            <a:r>
              <a:rPr lang="zh-CN" altLang="en-US" sz="2000" dirty="0">
                <a:solidFill>
                  <a:schemeClr val="accent5">
                    <a:lumMod val="75000"/>
                  </a:schemeClr>
                </a:solidFill>
                <a:latin typeface="Times New Roman" panose="02020603050405020304" pitchFamily="18" charset="0"/>
                <a:cs typeface="Times New Roman" panose="02020603050405020304" pitchFamily="18" charset="0"/>
              </a:rPr>
              <a:t>占</a:t>
            </a:r>
            <a:r>
              <a:rPr lang="en-US" altLang="zh-CN" sz="2000" dirty="0">
                <a:solidFill>
                  <a:schemeClr val="accent5">
                    <a:lumMod val="75000"/>
                  </a:schemeClr>
                </a:solidFill>
                <a:latin typeface="Times New Roman" panose="02020603050405020304" pitchFamily="18" charset="0"/>
                <a:cs typeface="Times New Roman" panose="02020603050405020304" pitchFamily="18" charset="0"/>
              </a:rPr>
              <a:t>5</a:t>
            </a:r>
            <a:r>
              <a:rPr lang="zh-CN" altLang="en-US" sz="2000" dirty="0">
                <a:solidFill>
                  <a:schemeClr val="accent5">
                    <a:lumMod val="75000"/>
                  </a:schemeClr>
                </a:solidFill>
                <a:latin typeface="Times New Roman" panose="02020603050405020304" pitchFamily="18" charset="0"/>
                <a:cs typeface="Times New Roman" panose="02020603050405020304" pitchFamily="18" charset="0"/>
              </a:rPr>
              <a:t>位</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则表示指令中立即数域的长度为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，剩下的位数即为操作码的长度。比如格式</a:t>
            </a:r>
            <a:r>
              <a:rPr lang="en-US" altLang="zh-CN" sz="2000" dirty="0">
                <a:latin typeface="Times New Roman" panose="02020603050405020304" pitchFamily="18" charset="0"/>
                <a:cs typeface="Times New Roman" panose="02020603050405020304" pitchFamily="18" charset="0"/>
              </a:rPr>
              <a:t>2RI8</a:t>
            </a:r>
            <a:r>
              <a:rPr lang="zh-CN" altLang="en-US" sz="2000" dirty="0">
                <a:latin typeface="Times New Roman" panose="02020603050405020304" pitchFamily="18" charset="0"/>
                <a:cs typeface="Times New Roman" panose="02020603050405020304" pitchFamily="18" charset="0"/>
              </a:rPr>
              <a:t>表示指令中有两个寄存器操作数和一个</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位长度的立即数，其形式定义如下：</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endParaRPr lang="zh-CN" altLang="en-US" dirty="0"/>
          </a:p>
        </p:txBody>
      </p:sp>
      <p:graphicFrame>
        <p:nvGraphicFramePr>
          <p:cNvPr id="5" name="表格 6">
            <a:extLst>
              <a:ext uri="{FF2B5EF4-FFF2-40B4-BE49-F238E27FC236}">
                <a16:creationId xmlns:a16="http://schemas.microsoft.com/office/drawing/2014/main" id="{CE2B65A4-F16B-9B05-8E1E-EDDD1842DAF9}"/>
              </a:ext>
            </a:extLst>
          </p:cNvPr>
          <p:cNvGraphicFramePr>
            <a:graphicFrameLocks noGrp="1"/>
          </p:cNvGraphicFramePr>
          <p:nvPr>
            <p:extLst>
              <p:ext uri="{D42A27DB-BD31-4B8C-83A1-F6EECF244321}">
                <p14:modId xmlns:p14="http://schemas.microsoft.com/office/powerpoint/2010/main" val="1434319782"/>
              </p:ext>
            </p:extLst>
          </p:nvPr>
        </p:nvGraphicFramePr>
        <p:xfrm>
          <a:off x="1973862" y="3418168"/>
          <a:ext cx="8127999" cy="370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7264663"/>
                    </a:ext>
                  </a:extLst>
                </a:gridCol>
                <a:gridCol w="2709333">
                  <a:extLst>
                    <a:ext uri="{9D8B030D-6E8A-4147-A177-3AD203B41FA5}">
                      <a16:colId xmlns:a16="http://schemas.microsoft.com/office/drawing/2014/main" val="3948921528"/>
                    </a:ext>
                  </a:extLst>
                </a:gridCol>
                <a:gridCol w="2709333">
                  <a:extLst>
                    <a:ext uri="{9D8B030D-6E8A-4147-A177-3AD203B41FA5}">
                      <a16:colId xmlns:a16="http://schemas.microsoft.com/office/drawing/2014/main" val="2000276772"/>
                    </a:ext>
                  </a:extLst>
                </a:gridCol>
              </a:tblGrid>
              <a:tr h="370840">
                <a:tc>
                  <a:txBody>
                    <a:bodyPr/>
                    <a:lstStyle/>
                    <a:p>
                      <a:pPr algn="ctr"/>
                      <a:r>
                        <a:rPr lang="zh-CN" altLang="en-US" dirty="0">
                          <a:solidFill>
                            <a:schemeClr val="tx1"/>
                          </a:solidFill>
                        </a:rPr>
                        <a:t>操作码</a:t>
                      </a:r>
                    </a:p>
                  </a:txBody>
                  <a:tcPr>
                    <a:solidFill>
                      <a:schemeClr val="accent5">
                        <a:lumMod val="40000"/>
                        <a:lumOff val="60000"/>
                      </a:schemeClr>
                    </a:solidFill>
                  </a:tcPr>
                </a:tc>
                <a:tc>
                  <a:txBody>
                    <a:bodyPr/>
                    <a:lstStyle/>
                    <a:p>
                      <a:pPr algn="ctr"/>
                      <a:r>
                        <a:rPr lang="zh-CN" altLang="en-US" dirty="0">
                          <a:solidFill>
                            <a:schemeClr val="tx1"/>
                          </a:solidFill>
                        </a:rPr>
                        <a:t>立即数</a:t>
                      </a:r>
                    </a:p>
                  </a:txBody>
                  <a:tcPr>
                    <a:solidFill>
                      <a:schemeClr val="accent5">
                        <a:lumMod val="40000"/>
                        <a:lumOff val="60000"/>
                      </a:schemeClr>
                    </a:solidFill>
                  </a:tcPr>
                </a:tc>
                <a:tc>
                  <a:txBody>
                    <a:bodyPr/>
                    <a:lstStyle/>
                    <a:p>
                      <a:pPr algn="ctr"/>
                      <a:r>
                        <a:rPr lang="zh-CN" altLang="en-US" dirty="0">
                          <a:solidFill>
                            <a:schemeClr val="tx1"/>
                          </a:solidFill>
                        </a:rPr>
                        <a:t>寄存器</a:t>
                      </a:r>
                    </a:p>
                  </a:txBody>
                  <a:tcPr>
                    <a:solidFill>
                      <a:schemeClr val="accent5">
                        <a:lumMod val="40000"/>
                        <a:lumOff val="60000"/>
                      </a:schemeClr>
                    </a:solidFill>
                  </a:tcPr>
                </a:tc>
                <a:extLst>
                  <a:ext uri="{0D108BD9-81ED-4DB2-BD59-A6C34878D82A}">
                    <a16:rowId xmlns:a16="http://schemas.microsoft.com/office/drawing/2014/main" val="1471089651"/>
                  </a:ext>
                </a:extLst>
              </a:tr>
            </a:tbl>
          </a:graphicData>
        </a:graphic>
      </p:graphicFrame>
      <p:graphicFrame>
        <p:nvGraphicFramePr>
          <p:cNvPr id="7" name="表格 7">
            <a:extLst>
              <a:ext uri="{FF2B5EF4-FFF2-40B4-BE49-F238E27FC236}">
                <a16:creationId xmlns:a16="http://schemas.microsoft.com/office/drawing/2014/main" id="{D74D56CD-0C53-5104-C163-4A3ACC7CDF03}"/>
              </a:ext>
            </a:extLst>
          </p:cNvPr>
          <p:cNvGraphicFramePr>
            <a:graphicFrameLocks noGrp="1"/>
          </p:cNvGraphicFramePr>
          <p:nvPr>
            <p:extLst>
              <p:ext uri="{D42A27DB-BD31-4B8C-83A1-F6EECF244321}">
                <p14:modId xmlns:p14="http://schemas.microsoft.com/office/powerpoint/2010/main" val="132357208"/>
              </p:ext>
            </p:extLst>
          </p:nvPr>
        </p:nvGraphicFramePr>
        <p:xfrm>
          <a:off x="1051615" y="5190565"/>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31----------------------------------------------------17 -------------------------09-----------------04---------------00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8" name="表格 8">
            <a:extLst>
              <a:ext uri="{FF2B5EF4-FFF2-40B4-BE49-F238E27FC236}">
                <a16:creationId xmlns:a16="http://schemas.microsoft.com/office/drawing/2014/main" id="{569D38CC-DCAF-BF99-9ABC-AB37F08F680E}"/>
              </a:ext>
            </a:extLst>
          </p:cNvPr>
          <p:cNvGraphicFramePr>
            <a:graphicFrameLocks noGrp="1"/>
          </p:cNvGraphicFramePr>
          <p:nvPr>
            <p:extLst>
              <p:ext uri="{D42A27DB-BD31-4B8C-83A1-F6EECF244321}">
                <p14:modId xmlns:p14="http://schemas.microsoft.com/office/powerpoint/2010/main" val="1790949010"/>
              </p:ext>
            </p:extLst>
          </p:nvPr>
        </p:nvGraphicFramePr>
        <p:xfrm>
          <a:off x="1250575" y="5617294"/>
          <a:ext cx="9426388" cy="370840"/>
        </p:xfrm>
        <a:graphic>
          <a:graphicData uri="http://schemas.openxmlformats.org/drawingml/2006/table">
            <a:tbl>
              <a:tblPr firstRow="1" bandRow="1">
                <a:tableStyleId>{5C22544A-7EE6-4342-B048-85BDC9FD1C3A}</a:tableStyleId>
              </a:tblPr>
              <a:tblGrid>
                <a:gridCol w="4141696">
                  <a:extLst>
                    <a:ext uri="{9D8B030D-6E8A-4147-A177-3AD203B41FA5}">
                      <a16:colId xmlns:a16="http://schemas.microsoft.com/office/drawing/2014/main" val="2777467591"/>
                    </a:ext>
                  </a:extLst>
                </a:gridCol>
                <a:gridCol w="2272553">
                  <a:extLst>
                    <a:ext uri="{9D8B030D-6E8A-4147-A177-3AD203B41FA5}">
                      <a16:colId xmlns:a16="http://schemas.microsoft.com/office/drawing/2014/main" val="1900049537"/>
                    </a:ext>
                  </a:extLst>
                </a:gridCol>
                <a:gridCol w="1559858">
                  <a:extLst>
                    <a:ext uri="{9D8B030D-6E8A-4147-A177-3AD203B41FA5}">
                      <a16:colId xmlns:a16="http://schemas.microsoft.com/office/drawing/2014/main" val="210835112"/>
                    </a:ext>
                  </a:extLst>
                </a:gridCol>
                <a:gridCol w="1452281">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I8</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Tree>
    <p:extLst>
      <p:ext uri="{BB962C8B-B14F-4D97-AF65-F5344CB8AC3E}">
        <p14:creationId xmlns:p14="http://schemas.microsoft.com/office/powerpoint/2010/main" val="253789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latin typeface="Times New Roman" panose="02020603050405020304" pitchFamily="18" charset="0"/>
                <a:cs typeface="Times New Roman" panose="02020603050405020304" pitchFamily="18" charset="0"/>
              </a:rPr>
              <a:t>请尝试根据自己的理解，画出指令格式为</a:t>
            </a:r>
            <a:r>
              <a:rPr lang="en-US" altLang="zh-CN" dirty="0">
                <a:latin typeface="Times New Roman" panose="02020603050405020304" pitchFamily="18" charset="0"/>
                <a:cs typeface="Times New Roman" panose="02020603050405020304" pitchFamily="18" charset="0"/>
              </a:rPr>
              <a:t>2R</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2RI12</a:t>
            </a:r>
            <a:r>
              <a:rPr lang="zh-CN" altLang="en-US" dirty="0">
                <a:latin typeface="Times New Roman" panose="02020603050405020304" pitchFamily="18" charset="0"/>
                <a:cs typeface="Times New Roman" panose="02020603050405020304" pitchFamily="18" charset="0"/>
              </a:rPr>
              <a:t>的形式定义</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同时想一想，如果龙芯架构中有</a:t>
            </a:r>
            <a:r>
              <a:rPr lang="en-US" altLang="zh-CN" dirty="0">
                <a:latin typeface="Times New Roman" panose="02020603050405020304" pitchFamily="18" charset="0"/>
                <a:cs typeface="Times New Roman" panose="02020603050405020304" pitchFamily="18" charset="0"/>
              </a:rPr>
              <a:t>3RI10</a:t>
            </a:r>
            <a:r>
              <a:rPr lang="zh-CN" altLang="en-US" dirty="0">
                <a:latin typeface="Times New Roman" panose="02020603050405020304" pitchFamily="18" charset="0"/>
                <a:cs typeface="Times New Roman" panose="02020603050405020304" pitchFamily="18" charset="0"/>
              </a:rPr>
              <a:t>格式的指令，它的指令格式应该是什么样的？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dirty="0"/>
          </a:p>
        </p:txBody>
      </p:sp>
      <p:graphicFrame>
        <p:nvGraphicFramePr>
          <p:cNvPr id="7" name="表格 7">
            <a:extLst>
              <a:ext uri="{FF2B5EF4-FFF2-40B4-BE49-F238E27FC236}">
                <a16:creationId xmlns:a16="http://schemas.microsoft.com/office/drawing/2014/main" id="{D74D56CD-0C53-5104-C163-4A3ACC7CDF03}"/>
              </a:ext>
            </a:extLst>
          </p:cNvPr>
          <p:cNvGraphicFramePr>
            <a:graphicFrameLocks noGrp="1"/>
          </p:cNvGraphicFramePr>
          <p:nvPr>
            <p:extLst>
              <p:ext uri="{D42A27DB-BD31-4B8C-83A1-F6EECF244321}">
                <p14:modId xmlns:p14="http://schemas.microsoft.com/office/powerpoint/2010/main" val="1275905705"/>
              </p:ext>
            </p:extLst>
          </p:nvPr>
        </p:nvGraphicFramePr>
        <p:xfrm>
          <a:off x="1109754" y="2070847"/>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8" name="表格 8">
            <a:extLst>
              <a:ext uri="{FF2B5EF4-FFF2-40B4-BE49-F238E27FC236}">
                <a16:creationId xmlns:a16="http://schemas.microsoft.com/office/drawing/2014/main" id="{569D38CC-DCAF-BF99-9ABC-AB37F08F680E}"/>
              </a:ext>
            </a:extLst>
          </p:cNvPr>
          <p:cNvGraphicFramePr>
            <a:graphicFrameLocks noGrp="1"/>
          </p:cNvGraphicFramePr>
          <p:nvPr>
            <p:extLst>
              <p:ext uri="{D42A27DB-BD31-4B8C-83A1-F6EECF244321}">
                <p14:modId xmlns:p14="http://schemas.microsoft.com/office/powerpoint/2010/main" val="2238516476"/>
              </p:ext>
            </p:extLst>
          </p:nvPr>
        </p:nvGraphicFramePr>
        <p:xfrm>
          <a:off x="1250576" y="2441687"/>
          <a:ext cx="9507072" cy="370840"/>
        </p:xfrm>
        <a:graphic>
          <a:graphicData uri="http://schemas.openxmlformats.org/drawingml/2006/table">
            <a:tbl>
              <a:tblPr firstRow="1" bandRow="1">
                <a:tableStyleId>{5C22544A-7EE6-4342-B048-85BDC9FD1C3A}</a:tableStyleId>
              </a:tblPr>
              <a:tblGrid>
                <a:gridCol w="6521825">
                  <a:extLst>
                    <a:ext uri="{9D8B030D-6E8A-4147-A177-3AD203B41FA5}">
                      <a16:colId xmlns:a16="http://schemas.microsoft.com/office/drawing/2014/main" val="2777467591"/>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9" name="文本框 8">
            <a:extLst>
              <a:ext uri="{FF2B5EF4-FFF2-40B4-BE49-F238E27FC236}">
                <a16:creationId xmlns:a16="http://schemas.microsoft.com/office/drawing/2014/main" id="{CDF7A93C-FB2B-3D39-E08F-0963F2D365FE}"/>
              </a:ext>
            </a:extLst>
          </p:cNvPr>
          <p:cNvSpPr txBox="1"/>
          <p:nvPr/>
        </p:nvSpPr>
        <p:spPr>
          <a:xfrm>
            <a:off x="502585" y="2441687"/>
            <a:ext cx="677580" cy="369332"/>
          </a:xfrm>
          <a:prstGeom prst="rect">
            <a:avLst/>
          </a:prstGeom>
          <a:noFill/>
        </p:spPr>
        <p:txBody>
          <a:bodyPr wrap="square" rtlCol="0">
            <a:spAutoFit/>
          </a:bodyPr>
          <a:lstStyle/>
          <a:p>
            <a:pPr algn="ctr"/>
            <a:r>
              <a:rPr lang="en-US" altLang="zh-CN" b="1" dirty="0"/>
              <a:t>2R</a:t>
            </a:r>
            <a:endParaRPr lang="zh-CN" altLang="en-US" b="1" dirty="0"/>
          </a:p>
        </p:txBody>
      </p:sp>
      <p:graphicFrame>
        <p:nvGraphicFramePr>
          <p:cNvPr id="10" name="表格 7">
            <a:extLst>
              <a:ext uri="{FF2B5EF4-FFF2-40B4-BE49-F238E27FC236}">
                <a16:creationId xmlns:a16="http://schemas.microsoft.com/office/drawing/2014/main" id="{F780E093-2AA7-2C83-85F9-D9D0A7609D3F}"/>
              </a:ext>
            </a:extLst>
          </p:cNvPr>
          <p:cNvGraphicFramePr>
            <a:graphicFrameLocks noGrp="1"/>
          </p:cNvGraphicFramePr>
          <p:nvPr>
            <p:extLst>
              <p:ext uri="{D42A27DB-BD31-4B8C-83A1-F6EECF244321}">
                <p14:modId xmlns:p14="http://schemas.microsoft.com/office/powerpoint/2010/main" val="814588475"/>
              </p:ext>
            </p:extLst>
          </p:nvPr>
        </p:nvGraphicFramePr>
        <p:xfrm>
          <a:off x="1109754" y="3299579"/>
          <a:ext cx="9882923" cy="370840"/>
        </p:xfrm>
        <a:graphic>
          <a:graphicData uri="http://schemas.openxmlformats.org/drawingml/2006/table">
            <a:tbl>
              <a:tblPr firstRow="1" bandRow="1">
                <a:tableStyleId>{5C22544A-7EE6-4342-B048-85BDC9FD1C3A}</a:tableStyleId>
              </a:tblPr>
              <a:tblGrid>
                <a:gridCol w="9882923">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31--------------------------------------------21----------------------------------09-----------------04---------------00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11" name="表格 8">
            <a:extLst>
              <a:ext uri="{FF2B5EF4-FFF2-40B4-BE49-F238E27FC236}">
                <a16:creationId xmlns:a16="http://schemas.microsoft.com/office/drawing/2014/main" id="{A7220E7F-DDDB-1C1B-DD23-CC67424D36C1}"/>
              </a:ext>
            </a:extLst>
          </p:cNvPr>
          <p:cNvGraphicFramePr>
            <a:graphicFrameLocks noGrp="1"/>
          </p:cNvGraphicFramePr>
          <p:nvPr>
            <p:extLst>
              <p:ext uri="{D42A27DB-BD31-4B8C-83A1-F6EECF244321}">
                <p14:modId xmlns:p14="http://schemas.microsoft.com/office/powerpoint/2010/main" val="789959617"/>
              </p:ext>
            </p:extLst>
          </p:nvPr>
        </p:nvGraphicFramePr>
        <p:xfrm>
          <a:off x="1250576" y="3670419"/>
          <a:ext cx="9507073" cy="370840"/>
        </p:xfrm>
        <a:graphic>
          <a:graphicData uri="http://schemas.openxmlformats.org/drawingml/2006/table">
            <a:tbl>
              <a:tblPr firstRow="1" bandRow="1">
                <a:tableStyleId>{5C22544A-7EE6-4342-B048-85BDC9FD1C3A}</a:tableStyleId>
              </a:tblPr>
              <a:tblGrid>
                <a:gridCol w="3652728">
                  <a:extLst>
                    <a:ext uri="{9D8B030D-6E8A-4147-A177-3AD203B41FA5}">
                      <a16:colId xmlns:a16="http://schemas.microsoft.com/office/drawing/2014/main" val="2777467591"/>
                    </a:ext>
                  </a:extLst>
                </a:gridCol>
                <a:gridCol w="2869098">
                  <a:extLst>
                    <a:ext uri="{9D8B030D-6E8A-4147-A177-3AD203B41FA5}">
                      <a16:colId xmlns:a16="http://schemas.microsoft.com/office/drawing/2014/main" val="1102339913"/>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I12[11:0]</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err="1">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12" name="文本框 11">
            <a:extLst>
              <a:ext uri="{FF2B5EF4-FFF2-40B4-BE49-F238E27FC236}">
                <a16:creationId xmlns:a16="http://schemas.microsoft.com/office/drawing/2014/main" id="{21597732-9DDD-0DA4-1995-9ED4AEEA2096}"/>
              </a:ext>
            </a:extLst>
          </p:cNvPr>
          <p:cNvSpPr txBox="1"/>
          <p:nvPr/>
        </p:nvSpPr>
        <p:spPr>
          <a:xfrm>
            <a:off x="322729" y="3670419"/>
            <a:ext cx="857436" cy="369332"/>
          </a:xfrm>
          <a:prstGeom prst="rect">
            <a:avLst/>
          </a:prstGeom>
          <a:noFill/>
        </p:spPr>
        <p:txBody>
          <a:bodyPr wrap="square" rtlCol="0">
            <a:spAutoFit/>
          </a:bodyPr>
          <a:lstStyle/>
          <a:p>
            <a:pPr algn="ctr"/>
            <a:r>
              <a:rPr lang="en-US" altLang="zh-CN" b="1" dirty="0"/>
              <a:t>1RI21</a:t>
            </a:r>
            <a:endParaRPr lang="zh-CN" altLang="en-US" b="1" dirty="0"/>
          </a:p>
        </p:txBody>
      </p:sp>
      <p:graphicFrame>
        <p:nvGraphicFramePr>
          <p:cNvPr id="13" name="表格 7">
            <a:extLst>
              <a:ext uri="{FF2B5EF4-FFF2-40B4-BE49-F238E27FC236}">
                <a16:creationId xmlns:a16="http://schemas.microsoft.com/office/drawing/2014/main" id="{46E98080-158B-8580-926D-E1A004F5E411}"/>
              </a:ext>
            </a:extLst>
          </p:cNvPr>
          <p:cNvGraphicFramePr>
            <a:graphicFrameLocks noGrp="1"/>
          </p:cNvGraphicFramePr>
          <p:nvPr>
            <p:extLst>
              <p:ext uri="{D42A27DB-BD31-4B8C-83A1-F6EECF244321}">
                <p14:modId xmlns:p14="http://schemas.microsoft.com/office/powerpoint/2010/main" val="1039841865"/>
              </p:ext>
            </p:extLst>
          </p:nvPr>
        </p:nvGraphicFramePr>
        <p:xfrm>
          <a:off x="1109753" y="4773042"/>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31----------------------24------------------------------------14-----------------09-----------------04---------------00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14" name="表格 8">
            <a:extLst>
              <a:ext uri="{FF2B5EF4-FFF2-40B4-BE49-F238E27FC236}">
                <a16:creationId xmlns:a16="http://schemas.microsoft.com/office/drawing/2014/main" id="{B9A396B2-8D40-069D-3A11-BD97B95671CE}"/>
              </a:ext>
            </a:extLst>
          </p:cNvPr>
          <p:cNvGraphicFramePr>
            <a:graphicFrameLocks noGrp="1"/>
          </p:cNvGraphicFramePr>
          <p:nvPr>
            <p:extLst>
              <p:ext uri="{D42A27DB-BD31-4B8C-83A1-F6EECF244321}">
                <p14:modId xmlns:p14="http://schemas.microsoft.com/office/powerpoint/2010/main" val="2081508432"/>
              </p:ext>
            </p:extLst>
          </p:nvPr>
        </p:nvGraphicFramePr>
        <p:xfrm>
          <a:off x="1250575" y="5143882"/>
          <a:ext cx="9507073" cy="370840"/>
        </p:xfrm>
        <a:graphic>
          <a:graphicData uri="http://schemas.openxmlformats.org/drawingml/2006/table">
            <a:tbl>
              <a:tblPr firstRow="1" bandRow="1">
                <a:tableStyleId>{5C22544A-7EE6-4342-B048-85BDC9FD1C3A}</a:tableStyleId>
              </a:tblPr>
              <a:tblGrid>
                <a:gridCol w="2003612">
                  <a:extLst>
                    <a:ext uri="{9D8B030D-6E8A-4147-A177-3AD203B41FA5}">
                      <a16:colId xmlns:a16="http://schemas.microsoft.com/office/drawing/2014/main" val="2777467591"/>
                    </a:ext>
                  </a:extLst>
                </a:gridCol>
                <a:gridCol w="2971801">
                  <a:extLst>
                    <a:ext uri="{9D8B030D-6E8A-4147-A177-3AD203B41FA5}">
                      <a16:colId xmlns:a16="http://schemas.microsoft.com/office/drawing/2014/main" val="1102339913"/>
                    </a:ext>
                  </a:extLst>
                </a:gridCol>
                <a:gridCol w="1546413">
                  <a:extLst>
                    <a:ext uri="{9D8B030D-6E8A-4147-A177-3AD203B41FA5}">
                      <a16:colId xmlns:a16="http://schemas.microsoft.com/office/drawing/2014/main" val="3159495901"/>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I10</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rk</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15" name="文本框 14">
            <a:extLst>
              <a:ext uri="{FF2B5EF4-FFF2-40B4-BE49-F238E27FC236}">
                <a16:creationId xmlns:a16="http://schemas.microsoft.com/office/drawing/2014/main" id="{53DF8338-09DC-1F01-8EFC-4C88CF1F19CE}"/>
              </a:ext>
            </a:extLst>
          </p:cNvPr>
          <p:cNvSpPr txBox="1"/>
          <p:nvPr/>
        </p:nvSpPr>
        <p:spPr>
          <a:xfrm>
            <a:off x="322728" y="5143882"/>
            <a:ext cx="857436" cy="369332"/>
          </a:xfrm>
          <a:prstGeom prst="rect">
            <a:avLst/>
          </a:prstGeom>
          <a:noFill/>
        </p:spPr>
        <p:txBody>
          <a:bodyPr wrap="square" rtlCol="0">
            <a:spAutoFit/>
          </a:bodyPr>
          <a:lstStyle/>
          <a:p>
            <a:pPr algn="ctr"/>
            <a:r>
              <a:rPr lang="en-US" altLang="zh-CN" b="1" dirty="0"/>
              <a:t>3RI10</a:t>
            </a:r>
            <a:endParaRPr lang="zh-CN" altLang="en-US" b="1" dirty="0"/>
          </a:p>
        </p:txBody>
      </p:sp>
    </p:spTree>
    <p:extLst>
      <p:ext uri="{BB962C8B-B14F-4D97-AF65-F5344CB8AC3E}">
        <p14:creationId xmlns:p14="http://schemas.microsoft.com/office/powerpoint/2010/main" val="20998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latin typeface="Times New Roman" panose="02020603050405020304" pitchFamily="18" charset="0"/>
                <a:cs typeface="Times New Roman" panose="02020603050405020304" pitchFamily="18" charset="0"/>
              </a:rPr>
              <a:t>指令格式</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000" b="0"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16</a:t>
            </a:fld>
            <a:endParaRPr lang="zh-CN" altLang="en-US" dirty="0"/>
          </a:p>
        </p:txBody>
      </p:sp>
      <p:pic>
        <p:nvPicPr>
          <p:cNvPr id="3" name="图片 2">
            <a:extLst>
              <a:ext uri="{FF2B5EF4-FFF2-40B4-BE49-F238E27FC236}">
                <a16:creationId xmlns:a16="http://schemas.microsoft.com/office/drawing/2014/main" id="{B9D992DA-F508-0D39-37CB-A8D266FB673E}"/>
              </a:ext>
            </a:extLst>
          </p:cNvPr>
          <p:cNvPicPr>
            <a:picLocks noChangeAspect="1"/>
          </p:cNvPicPr>
          <p:nvPr/>
        </p:nvPicPr>
        <p:blipFill>
          <a:blip r:embed="rId3"/>
          <a:stretch>
            <a:fillRect/>
          </a:stretch>
        </p:blipFill>
        <p:spPr>
          <a:xfrm>
            <a:off x="1962150" y="1655213"/>
            <a:ext cx="7772400" cy="4576273"/>
          </a:xfrm>
          <a:prstGeom prst="rect">
            <a:avLst/>
          </a:prstGeom>
        </p:spPr>
      </p:pic>
    </p:spTree>
    <p:extLst>
      <p:ext uri="{BB962C8B-B14F-4D97-AF65-F5344CB8AC3E}">
        <p14:creationId xmlns:p14="http://schemas.microsoft.com/office/powerpoint/2010/main" val="310150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指令的汇编助记格式</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17</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401205"/>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前面介绍了</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的指令编码格式，但是对于用户来说，二进制形式的指令格式非常难以记忆和使用，所以人们发明了更便于记忆还能描述指令功能和指令操作数的符号</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指令助记符</a:t>
            </a:r>
            <a:r>
              <a:rPr lang="zh-CN" altLang="en-US" sz="2000" dirty="0">
                <a:latin typeface="Times New Roman" panose="02020603050405020304" pitchFamily="18" charset="0"/>
                <a:cs typeface="Times New Roman" panose="02020603050405020304" pitchFamily="18" charset="0"/>
              </a:rPr>
              <a:t>。助记符一般是表明指令功能的英语单词缩写。</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LoongArch</a:t>
            </a:r>
            <a:r>
              <a:rPr lang="zh-CN" altLang="en-US" sz="2000" dirty="0">
                <a:latin typeface="Times New Roman" panose="02020603050405020304" pitchFamily="18" charset="0"/>
                <a:cs typeface="Times New Roman" panose="02020603050405020304" pitchFamily="18" charset="0"/>
              </a:rPr>
              <a:t>架构中指令的汇编助记格式与传统助记符相同，主要包括</a:t>
            </a:r>
            <a:r>
              <a:rPr lang="zh-CN" altLang="en-US" sz="2000" dirty="0">
                <a:solidFill>
                  <a:srgbClr val="FF0000"/>
                </a:solidFill>
                <a:latin typeface="Times New Roman" panose="02020603050405020304" pitchFamily="18" charset="0"/>
                <a:cs typeface="Times New Roman" panose="02020603050405020304" pitchFamily="18" charset="0"/>
              </a:rPr>
              <a:t>指令名和操作数</a:t>
            </a:r>
            <a:r>
              <a:rPr lang="zh-CN" altLang="en-US" sz="2000" dirty="0">
                <a:latin typeface="Times New Roman" panose="02020603050405020304" pitchFamily="18" charset="0"/>
                <a:cs typeface="Times New Roman" panose="02020603050405020304" pitchFamily="18" charset="0"/>
              </a:rPr>
              <a:t>两部分，同时</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还规范了指令名与操作数的前后缀来进一步明确指令的功能与操作范围。下面我们以</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指令集为例，介绍</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架构的汇编助记格式。</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首先是指令前缀，龙芯架构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通过指令名的前缀字母来区分整数和浮点数指令</a:t>
            </a:r>
            <a:r>
              <a:rPr lang="zh-CN" altLang="en-US" sz="2000" dirty="0">
                <a:latin typeface="Times New Roman" panose="02020603050405020304" pitchFamily="18" charset="0"/>
                <a:cs typeface="Times New Roman" panose="02020603050405020304" pitchFamily="18" charset="0"/>
              </a:rPr>
              <a:t>。比如指令无前缀默认为非向量整数运算指令，以字母“</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开头的是非向量浮点数指令；以“</a:t>
            </a:r>
            <a:r>
              <a:rPr lang="en-US" altLang="zh-CN" sz="2000" dirty="0">
                <a:latin typeface="Times New Roman" panose="02020603050405020304" pitchFamily="18" charset="0"/>
                <a:cs typeface="Times New Roman" panose="02020603050405020304" pitchFamily="18" charset="0"/>
              </a:rPr>
              <a:t>VF”</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128</a:t>
            </a:r>
            <a:r>
              <a:rPr lang="zh-CN" altLang="en-US" sz="2000" dirty="0">
                <a:latin typeface="Times New Roman" panose="02020603050405020304" pitchFamily="18" charset="0"/>
                <a:cs typeface="Times New Roman" panose="02020603050405020304" pitchFamily="18" charset="0"/>
              </a:rPr>
              <a:t>位向量浮点指令；以“</a:t>
            </a:r>
            <a:r>
              <a:rPr lang="en-US" altLang="zh-CN" sz="2000" dirty="0">
                <a:latin typeface="Times New Roman" panose="02020603050405020304" pitchFamily="18" charset="0"/>
                <a:cs typeface="Times New Roman" panose="02020603050405020304" pitchFamily="18" charset="0"/>
              </a:rPr>
              <a:t>XVF”</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256</a:t>
            </a:r>
            <a:r>
              <a:rPr lang="zh-CN" altLang="en-US" sz="2000" dirty="0">
                <a:latin typeface="Times New Roman" panose="02020603050405020304" pitchFamily="18" charset="0"/>
                <a:cs typeface="Times New Roman" panose="02020603050405020304" pitchFamily="18" charset="0"/>
              </a:rPr>
              <a:t>位向量浮点指令，指令名以字母“</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128</a:t>
            </a:r>
            <a:r>
              <a:rPr lang="zh-CN" altLang="en-US" sz="2000" dirty="0">
                <a:latin typeface="Times New Roman" panose="02020603050405020304" pitchFamily="18" charset="0"/>
                <a:cs typeface="Times New Roman" panose="02020603050405020304" pitchFamily="18" charset="0"/>
              </a:rPr>
              <a:t>位向量指令；以字母“</a:t>
            </a:r>
            <a:r>
              <a:rPr lang="en-US" altLang="zh-CN" sz="2000" dirty="0">
                <a:latin typeface="Times New Roman" panose="02020603050405020304" pitchFamily="18" charset="0"/>
                <a:cs typeface="Times New Roman" panose="02020603050405020304" pitchFamily="18" charset="0"/>
              </a:rPr>
              <a:t>XV”</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256</a:t>
            </a:r>
            <a:r>
              <a:rPr lang="zh-CN" altLang="en-US" sz="2000" dirty="0">
                <a:latin typeface="Times New Roman" panose="02020603050405020304" pitchFamily="18" charset="0"/>
                <a:cs typeface="Times New Roman" panose="02020603050405020304" pitchFamily="18" charset="0"/>
              </a:rPr>
              <a:t>位向量指令。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如指令“</a:t>
            </a:r>
            <a:r>
              <a:rPr lang="en-US" altLang="zh-CN" sz="2000" dirty="0">
                <a:latin typeface="Times New Roman" panose="02020603050405020304" pitchFamily="18" charset="0"/>
                <a:cs typeface="Times New Roman" panose="02020603050405020304" pitchFamily="18" charset="0"/>
              </a:rPr>
              <a:t>ADD.W rd, rj, rk”</a:t>
            </a:r>
            <a:r>
              <a:rPr lang="zh-CN" altLang="en-US" sz="2000" dirty="0">
                <a:latin typeface="Times New Roman" panose="02020603050405020304" pitchFamily="18" charset="0"/>
                <a:cs typeface="Times New Roman" panose="02020603050405020304" pitchFamily="18" charset="0"/>
              </a:rPr>
              <a:t>是整数运算指令，而指令“</a:t>
            </a:r>
            <a:r>
              <a:rPr lang="en-US" altLang="zh-CN" sz="2000" dirty="0">
                <a:latin typeface="Times New Roman" panose="02020603050405020304" pitchFamily="18" charset="0"/>
                <a:cs typeface="Times New Roman" panose="02020603050405020304" pitchFamily="18" charset="0"/>
              </a:rPr>
              <a:t>FADD.S fd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fj</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fk”</a:t>
            </a:r>
            <a:r>
              <a:rPr lang="zh-CN" altLang="en-US" sz="2000" dirty="0">
                <a:latin typeface="Times New Roman" panose="02020603050405020304" pitchFamily="18" charset="0"/>
                <a:cs typeface="Times New Roman" panose="02020603050405020304" pitchFamily="18" charset="0"/>
              </a:rPr>
              <a:t>则是针对浮点数的操作指令。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endParaRPr lang="zh-CN" altLang="en-US" dirty="0"/>
          </a:p>
        </p:txBody>
      </p:sp>
    </p:spTree>
    <p:extLst>
      <p:ext uri="{BB962C8B-B14F-4D97-AF65-F5344CB8AC3E}">
        <p14:creationId xmlns:p14="http://schemas.microsoft.com/office/powerpoint/2010/main" val="39018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18</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41489"/>
            <a:ext cx="11312461" cy="4093428"/>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其次是指令后缀，</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指令系统中的绝大多数指令都通过指令名中“</a:t>
            </a:r>
            <a:r>
              <a:rPr lang="en-US" altLang="zh-CN" sz="2000" dirty="0">
                <a:latin typeface="Times New Roman" panose="02020603050405020304" pitchFamily="18" charset="0"/>
                <a:cs typeface="Times New Roman" panose="02020603050405020304" pitchFamily="18" charset="0"/>
              </a:rPr>
              <a:t>.XX”</a:t>
            </a:r>
            <a:r>
              <a:rPr lang="zh-CN" altLang="en-US" sz="2000" dirty="0">
                <a:latin typeface="Times New Roman" panose="02020603050405020304" pitchFamily="18" charset="0"/>
                <a:cs typeface="Times New Roman" panose="02020603050405020304" pitchFamily="18" charset="0"/>
              </a:rPr>
              <a:t>形式的后缀来表明</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指令的操作对象类型</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以整数类型数据为操作对象的指令，指令名的后缀为</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时分别表示该指令操作的数据类型为有符号字节、有符号半字、有符号字、有符号双字。而在后缀中增加“</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”表示该操作数类型为无符号数，如</a:t>
            </a:r>
            <a:r>
              <a:rPr lang="en-US" altLang="zh-CN" sz="2000" dirty="0">
                <a:latin typeface="Times New Roman" panose="02020603050405020304" pitchFamily="18" charset="0"/>
                <a:cs typeface="Times New Roman" panose="02020603050405020304" pitchFamily="18" charset="0"/>
              </a:rPr>
              <a:t>BU</a:t>
            </a:r>
            <a:r>
              <a:rPr lang="zh-CN" altLang="en-US" sz="2000" dirty="0">
                <a:latin typeface="Times New Roman" panose="02020603050405020304" pitchFamily="18" charset="0"/>
                <a:cs typeface="Times New Roman" panose="02020603050405020304" pitchFamily="18" charset="0"/>
              </a:rPr>
              <a:t>表示无符号字节。需要注意的是当操作数的类型对运算结果的正确性没有影响时，指令中的后缀均不用带</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，但此时操作数本身也可以是无符号数，只是不需要在指令中将其体现出来。</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而浮点数类型数据也有</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LU</a:t>
            </a:r>
            <a:r>
              <a:rPr lang="zh-CN" altLang="en-US" sz="2000" dirty="0">
                <a:latin typeface="Times New Roman" panose="02020603050405020304" pitchFamily="18" charset="0"/>
                <a:cs typeface="Times New Roman" panose="02020603050405020304" pitchFamily="18" charset="0"/>
              </a:rPr>
              <a:t>等后缀对其进行标识。此外还有对向量进行操作时通过后缀“</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”来将向量数据标记为一个整体。</a:t>
            </a:r>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同时，如果一条指令中有多个操作数，而不同操作数之间的数据位宽和有无符号不一致时，指令可以有多个后缀同时存在，依次从左往右列出每个操作数的数据类型情况。寄存器操作数通过不同的首字母表明其属于哪个寄存器文件。比如前面的举例中</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以“</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rN</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来标记通用寄存器，以“</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fN</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来标记浮点寄存器</a:t>
            </a:r>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是数字，表示操作的是该寄存器文件中第</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号寄存器。</a:t>
            </a:r>
            <a:endParaRPr lang="zh-CN" altLang="en-US" dirty="0"/>
          </a:p>
        </p:txBody>
      </p:sp>
    </p:spTree>
    <p:extLst>
      <p:ext uri="{BB962C8B-B14F-4D97-AF65-F5344CB8AC3E}">
        <p14:creationId xmlns:p14="http://schemas.microsoft.com/office/powerpoint/2010/main" val="14413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的寄存器组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401205"/>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上一小节我们提到了寄存器操作数的标记方式，下面我们就来了解一下</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架构下的寄存器组。由于</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采用的是</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load/store</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架构</a:t>
            </a:r>
            <a:r>
              <a:rPr lang="zh-CN" altLang="en-US" sz="2000" dirty="0">
                <a:latin typeface="Times New Roman" panose="02020603050405020304" pitchFamily="18" charset="0"/>
                <a:cs typeface="Times New Roman" panose="02020603050405020304" pitchFamily="18" charset="0"/>
              </a:rPr>
              <a:t>，除数据存取指令外，所有的指令都</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直接对寄存器和立即数进行操作，无需内存参与</a:t>
            </a:r>
            <a:r>
              <a:rPr lang="zh-CN" altLang="en-US" sz="2000" dirty="0">
                <a:latin typeface="Times New Roman" panose="02020603050405020304" pitchFamily="18" charset="0"/>
                <a:cs typeface="Times New Roman" panose="02020603050405020304" pitchFamily="18" charset="0"/>
              </a:rPr>
              <a:t>，而寄存器和内存的通信就由数据存取指令来完成。所以架构中会存在较多的寄存器，这也是</a:t>
            </a:r>
            <a:r>
              <a:rPr lang="en-US" altLang="zh-CN" sz="2000" dirty="0">
                <a:latin typeface="Times New Roman" panose="02020603050405020304" pitchFamily="18" charset="0"/>
                <a:cs typeface="Times New Roman" panose="02020603050405020304" pitchFamily="18" charset="0"/>
              </a:rPr>
              <a:t>RISC</a:t>
            </a:r>
            <a:r>
              <a:rPr lang="zh-CN" altLang="en-US" sz="2000" dirty="0">
                <a:latin typeface="Times New Roman" panose="02020603050405020304" pitchFamily="18" charset="0"/>
                <a:cs typeface="Times New Roman" panose="02020603050405020304" pitchFamily="18" charset="0"/>
              </a:rPr>
              <a:t>指令集明显区别于</a:t>
            </a:r>
            <a:r>
              <a:rPr lang="en-US" altLang="zh-CN" sz="2000" dirty="0">
                <a:latin typeface="Times New Roman" panose="02020603050405020304" pitchFamily="18" charset="0"/>
                <a:cs typeface="Times New Roman" panose="02020603050405020304" pitchFamily="18" charset="0"/>
              </a:rPr>
              <a:t>CISC</a:t>
            </a:r>
            <a:r>
              <a:rPr lang="zh-CN" altLang="en-US" sz="2000" dirty="0">
                <a:latin typeface="Times New Roman" panose="02020603050405020304" pitchFamily="18" charset="0"/>
                <a:cs typeface="Times New Roman" panose="02020603050405020304" pitchFamily="18" charset="0"/>
              </a:rPr>
              <a:t>指令集的一个特点。</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对于基础整数指令来说，</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设置了</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通用寄存器（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General-purpose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GR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，记为</a:t>
            </a:r>
            <a:r>
              <a:rPr lang="en-US" altLang="zh-CN" sz="2000" dirty="0">
                <a:latin typeface="Times New Roman" panose="02020603050405020304" pitchFamily="18" charset="0"/>
                <a:cs typeface="Times New Roman" panose="02020603050405020304" pitchFamily="18" charset="0"/>
              </a:rPr>
              <a:t>r0~r31</a:t>
            </a:r>
            <a:r>
              <a:rPr lang="zh-CN" altLang="en-US" sz="2000" dirty="0">
                <a:latin typeface="Times New Roman" panose="02020603050405020304" pitchFamily="18" charset="0"/>
                <a:cs typeface="Times New Roman" panose="02020603050405020304" pitchFamily="18" charset="0"/>
              </a:rPr>
              <a:t>。通用寄存器的位宽记作</a:t>
            </a:r>
            <a:r>
              <a:rPr lang="en-US" altLang="zh-CN" sz="2000" dirty="0">
                <a:latin typeface="Times New Roman" panose="02020603050405020304" pitchFamily="18" charset="0"/>
                <a:cs typeface="Times New Roman" panose="02020603050405020304" pitchFamily="18" charset="0"/>
              </a:rPr>
              <a:t>GRLEN</a:t>
            </a:r>
            <a:r>
              <a:rPr lang="zh-CN" altLang="en-US" sz="2000" dirty="0">
                <a:latin typeface="Times New Roman" panose="02020603050405020304" pitchFamily="18" charset="0"/>
                <a:cs typeface="Times New Roman" panose="02020603050405020304" pitchFamily="18" charset="0"/>
              </a:rPr>
              <a:t>，其值与指令集的位数相同，以教材中采用的</a:t>
            </a: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架构来说，</a:t>
            </a:r>
            <a:r>
              <a:rPr lang="en-US" altLang="zh-CN" sz="2000" dirty="0">
                <a:latin typeface="Times New Roman" panose="02020603050405020304" pitchFamily="18" charset="0"/>
                <a:cs typeface="Times New Roman" panose="02020603050405020304" pitchFamily="18" charset="0"/>
              </a:rPr>
              <a:t>GRLEN</a:t>
            </a:r>
            <a:r>
              <a:rPr lang="zh-CN" altLang="en-US" sz="2000" dirty="0">
                <a:latin typeface="Times New Roman" panose="02020603050405020304" pitchFamily="18" charset="0"/>
                <a:cs typeface="Times New Roman" panose="02020603050405020304" pitchFamily="18" charset="0"/>
              </a:rPr>
              <a:t>的值就是</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。理论上来说指令中的寄存器操作数可以采用</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GR</a:t>
            </a:r>
            <a:r>
              <a:rPr lang="zh-CN" altLang="en-US" sz="2000" dirty="0">
                <a:latin typeface="Times New Roman" panose="02020603050405020304" pitchFamily="18" charset="0"/>
                <a:cs typeface="Times New Roman" panose="02020603050405020304" pitchFamily="18" charset="0"/>
              </a:rPr>
              <a:t>中的任何一个，但在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标准架构下，</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寄存器的值恒为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，而</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r1</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寄存器被固定为存放函数调用返回地址的寄存器</a:t>
            </a:r>
            <a:r>
              <a:rPr lang="zh-CN" altLang="en-US" sz="2000" dirty="0">
                <a:latin typeface="Times New Roman" panose="02020603050405020304" pitchFamily="18" charset="0"/>
                <a:cs typeface="Times New Roman" panose="02020603050405020304" pitchFamily="18" charset="0"/>
              </a:rPr>
              <a:t>，一般不建议使用。</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同时还有一个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程序计数器（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Program Counter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PC</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负责记录当前取指指令的地址。为了确保程序运行的稳定性与安全性，</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寄存器中的值不能被指令直接修改，只有通过转移指令、调用陷入和调用返回指令间接修改。但是</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可以作为部分非转移类指令的源操作数被直接读取，</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的宽度总是与</a:t>
            </a:r>
            <a:r>
              <a:rPr lang="en-US" altLang="zh-CN" sz="2000" dirty="0">
                <a:latin typeface="Times New Roman" panose="02020603050405020304" pitchFamily="18" charset="0"/>
                <a:cs typeface="Times New Roman" panose="02020603050405020304" pitchFamily="18" charset="0"/>
              </a:rPr>
              <a:t>GR</a:t>
            </a:r>
            <a:r>
              <a:rPr lang="zh-CN" altLang="en-US" sz="2000" dirty="0">
                <a:latin typeface="Times New Roman" panose="02020603050405020304" pitchFamily="18" charset="0"/>
                <a:cs typeface="Times New Roman" panose="02020603050405020304" pitchFamily="18" charset="0"/>
              </a:rPr>
              <a:t>的宽度一致。</a:t>
            </a:r>
            <a:endParaRPr lang="zh-CN" altLang="en-US" dirty="0"/>
          </a:p>
        </p:txBody>
      </p:sp>
    </p:spTree>
    <p:extLst>
      <p:ext uri="{BB962C8B-B14F-4D97-AF65-F5344CB8AC3E}">
        <p14:creationId xmlns:p14="http://schemas.microsoft.com/office/powerpoint/2010/main" val="38242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386257" y="1042198"/>
            <a:ext cx="12192000" cy="5613495"/>
          </a:xfrm>
        </p:spPr>
        <p:txBody>
          <a:bodyPr/>
          <a:lstStyle/>
          <a:p>
            <a:r>
              <a:rPr lang="zh-CN" altLang="en-US" sz="2000" dirty="0"/>
              <a:t>第一节：指令集体系结构</a:t>
            </a:r>
            <a:endParaRPr lang="en-US" altLang="zh-CN" sz="2000" dirty="0"/>
          </a:p>
          <a:p>
            <a:pPr lvl="1"/>
            <a:r>
              <a:rPr lang="zh-CN" altLang="en-US" sz="1800" dirty="0"/>
              <a:t>精简指令集与复杂指令集</a:t>
            </a:r>
            <a:endParaRPr lang="en-US" altLang="zh-CN" sz="1800" dirty="0"/>
          </a:p>
          <a:p>
            <a:pPr lvl="1"/>
            <a:r>
              <a:rPr lang="zh-CN" altLang="en-US" sz="1800" dirty="0"/>
              <a:t>二进制翻译</a:t>
            </a:r>
            <a:endParaRPr lang="en-US" altLang="zh-CN" sz="1800" dirty="0"/>
          </a:p>
          <a:p>
            <a:r>
              <a:rPr lang="zh-CN" altLang="en-US" sz="2000" dirty="0"/>
              <a:t>第二节：</a:t>
            </a:r>
            <a:r>
              <a:rPr lang="en-US" altLang="zh-CN" sz="2000" dirty="0"/>
              <a:t>LoongArch</a:t>
            </a:r>
            <a:r>
              <a:rPr lang="zh-CN" altLang="en-US" sz="2000" dirty="0"/>
              <a:t>指令系统概述</a:t>
            </a:r>
            <a:endParaRPr lang="en-US" altLang="zh-CN" sz="2000" dirty="0"/>
          </a:p>
          <a:p>
            <a:pPr lvl="1"/>
            <a:r>
              <a:rPr lang="en-US" altLang="zh-CN" sz="1800" dirty="0"/>
              <a:t>LoongArch</a:t>
            </a:r>
            <a:r>
              <a:rPr lang="zh-CN" altLang="en-US" sz="1800" dirty="0"/>
              <a:t>指令的编码与汇编助记格式</a:t>
            </a:r>
            <a:endParaRPr lang="en-US" altLang="zh-CN" sz="1800" dirty="0"/>
          </a:p>
          <a:p>
            <a:pPr lvl="1"/>
            <a:r>
              <a:rPr lang="en-US" altLang="zh-CN" sz="1800" dirty="0"/>
              <a:t>LoongArch</a:t>
            </a:r>
            <a:r>
              <a:rPr lang="zh-CN" altLang="en-US" sz="1800" dirty="0"/>
              <a:t>的寄存器组织</a:t>
            </a:r>
            <a:endParaRPr lang="en-US" altLang="zh-CN" sz="1800" dirty="0"/>
          </a:p>
          <a:p>
            <a:pPr lvl="1"/>
            <a:r>
              <a:rPr lang="en-US" altLang="zh-CN" sz="1800" dirty="0"/>
              <a:t>LoongArch</a:t>
            </a:r>
            <a:r>
              <a:rPr lang="zh-CN" altLang="en-US" sz="1800" dirty="0"/>
              <a:t>指令寻址方式</a:t>
            </a:r>
            <a:endParaRPr lang="en-US" altLang="zh-CN" sz="1800" dirty="0"/>
          </a:p>
          <a:p>
            <a:pPr marL="384175" lvl="1" indent="-384175">
              <a:spcBef>
                <a:spcPts val="1000"/>
              </a:spcBef>
              <a:buFont typeface="Wingdings" panose="05000000000000000000" pitchFamily="2" charset="2"/>
              <a:buChar char="Ø"/>
            </a:pPr>
            <a:r>
              <a:rPr lang="zh-CN" altLang="en-US" b="1" dirty="0"/>
              <a:t>第三节：</a:t>
            </a:r>
            <a:r>
              <a:rPr lang="en-US" altLang="zh-CN" b="1" dirty="0"/>
              <a:t>LoongArch32</a:t>
            </a:r>
            <a:r>
              <a:rPr lang="zh-CN" altLang="en-US" b="1" dirty="0"/>
              <a:t>指令集</a:t>
            </a:r>
            <a:endParaRPr lang="en-US" altLang="zh-CN" b="1" dirty="0"/>
          </a:p>
          <a:p>
            <a:pPr lvl="1"/>
            <a:r>
              <a:rPr lang="zh-CN" altLang="en-US" sz="1800" dirty="0"/>
              <a:t>指令集指令介绍</a:t>
            </a:r>
            <a:endParaRPr lang="en-US" altLang="zh-CN" sz="1800" dirty="0"/>
          </a:p>
          <a:p>
            <a:pPr marL="384175" lvl="1" indent="-384175">
              <a:spcBef>
                <a:spcPts val="1000"/>
              </a:spcBef>
              <a:buFont typeface="Wingdings" panose="05000000000000000000" pitchFamily="2" charset="2"/>
              <a:buChar char="Ø"/>
            </a:pPr>
            <a:r>
              <a:rPr lang="zh-CN" altLang="en-US" b="1" dirty="0"/>
              <a:t>第四节：汇编语言源程序格式</a:t>
            </a:r>
            <a:endParaRPr lang="en-US" altLang="zh-CN" b="1" dirty="0"/>
          </a:p>
          <a:p>
            <a:pPr lvl="1"/>
            <a:r>
              <a:rPr lang="zh-CN" altLang="en-US" sz="1800" dirty="0"/>
              <a:t>汇编语言程序的结构</a:t>
            </a:r>
            <a:endParaRPr lang="en-US" altLang="zh-CN" sz="1800" dirty="0"/>
          </a:p>
          <a:p>
            <a:pPr lvl="1"/>
            <a:r>
              <a:rPr lang="zh-CN" altLang="en-US" sz="1800" dirty="0"/>
              <a:t>汇编语言的行构成</a:t>
            </a:r>
            <a:endParaRPr lang="en-US" altLang="zh-CN" sz="1800" dirty="0"/>
          </a:p>
          <a:p>
            <a:pPr lvl="1"/>
            <a:r>
              <a:rPr lang="zh-CN" altLang="en-US" sz="1800" dirty="0"/>
              <a:t>伪指令与宏指令</a:t>
            </a:r>
            <a:endParaRPr lang="en-US" altLang="zh-CN" sz="1800" dirty="0"/>
          </a:p>
          <a:p>
            <a:pPr marL="384175" lvl="1" indent="-384175">
              <a:spcBef>
                <a:spcPts val="1000"/>
              </a:spcBef>
              <a:buFont typeface="Wingdings" panose="05000000000000000000" pitchFamily="2" charset="2"/>
              <a:buChar char="Ø"/>
            </a:pPr>
            <a:r>
              <a:rPr lang="zh-CN" altLang="en-US" b="1" dirty="0"/>
              <a:t>第五节：汇编语言机器级表示</a:t>
            </a:r>
            <a:endParaRPr lang="en-US" altLang="zh-CN"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4093428"/>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而对于浮点指令来说，还需要</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Floating-point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条件标志寄存器（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Condition Flag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浮点控制状态寄存器（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Floating-point </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Controland</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 Status Register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对其提供支持。</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与通用寄存器不同，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浮点寄存器的位宽不是与指令集一致的</a:t>
            </a:r>
            <a:r>
              <a:rPr lang="zh-CN" altLang="en-US" sz="2000" dirty="0">
                <a:latin typeface="Times New Roman" panose="02020603050405020304" pitchFamily="18" charset="0"/>
                <a:cs typeface="Times New Roman" panose="02020603050405020304" pitchFamily="18" charset="0"/>
              </a:rPr>
              <a:t>，而是与其所要操作的数据类型有关。通常情况下</a:t>
            </a:r>
            <a:r>
              <a:rPr lang="en-US" altLang="zh-CN" sz="2000" dirty="0">
                <a:latin typeface="Times New Roman" panose="02020603050405020304" pitchFamily="18" charset="0"/>
                <a:cs typeface="Times New Roman" panose="02020603050405020304" pitchFamily="18" charset="0"/>
              </a:rPr>
              <a:t>FR</a:t>
            </a:r>
            <a:r>
              <a:rPr lang="zh-CN" altLang="en-US" sz="2000" dirty="0">
                <a:latin typeface="Times New Roman" panose="02020603050405020304" pitchFamily="18" charset="0"/>
                <a:cs typeface="Times New Roman" panose="02020603050405020304" pitchFamily="18" charset="0"/>
              </a:rPr>
              <a:t>的位宽为</a:t>
            </a:r>
            <a:r>
              <a:rPr lang="en-US" altLang="zh-CN" sz="2000" dirty="0">
                <a:latin typeface="Times New Roman" panose="02020603050405020304" pitchFamily="18" charset="0"/>
                <a:cs typeface="Times New Roman" panose="02020603050405020304" pitchFamily="18" charset="0"/>
              </a:rPr>
              <a:t>64bit</a:t>
            </a:r>
            <a:r>
              <a:rPr lang="zh-CN" altLang="en-US" sz="2000" dirty="0">
                <a:latin typeface="Times New Roman" panose="02020603050405020304" pitchFamily="18" charset="0"/>
                <a:cs typeface="Times New Roman" panose="02020603050405020304" pitchFamily="18" charset="0"/>
              </a:rPr>
              <a:t>，但当操作单精度浮点数和字整数的浮点指令时，其位宽仅为</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位。当位宽为</a:t>
            </a:r>
            <a:r>
              <a:rPr lang="en-US" altLang="zh-CN" sz="2000" dirty="0">
                <a:latin typeface="Times New Roman" panose="02020603050405020304" pitchFamily="18" charset="0"/>
                <a:cs typeface="Times New Roman" panose="02020603050405020304" pitchFamily="18" charset="0"/>
              </a:rPr>
              <a:t>32bit</a:t>
            </a:r>
            <a:r>
              <a:rPr lang="zh-CN" altLang="en-US" sz="2000" dirty="0">
                <a:latin typeface="Times New Roman" panose="02020603050405020304" pitchFamily="18" charset="0"/>
                <a:cs typeface="Times New Roman" panose="02020603050405020304" pitchFamily="18" charset="0"/>
              </a:rPr>
              <a:t>时，数据总是出现在浮点寄存器的</a:t>
            </a:r>
            <a:r>
              <a:rPr lang="en-US" altLang="zh-CN" sz="2000" dirty="0">
                <a:latin typeface="Times New Roman" panose="02020603050405020304" pitchFamily="18" charset="0"/>
                <a:cs typeface="Times New Roman" panose="02020603050405020304" pitchFamily="18" charset="0"/>
              </a:rPr>
              <a:t>[31:0]</a:t>
            </a:r>
            <a:r>
              <a:rPr lang="zh-CN" altLang="en-US" sz="2000" dirty="0">
                <a:latin typeface="Times New Roman" panose="02020603050405020304" pitchFamily="18" charset="0"/>
                <a:cs typeface="Times New Roman" panose="02020603050405020304" pitchFamily="18" charset="0"/>
              </a:rPr>
              <a:t>位上，此时浮点寄存器的</a:t>
            </a:r>
            <a:r>
              <a:rPr lang="en-US" altLang="zh-CN" sz="2000" dirty="0">
                <a:latin typeface="Times New Roman" panose="02020603050405020304" pitchFamily="18" charset="0"/>
                <a:cs typeface="Times New Roman" panose="02020603050405020304" pitchFamily="18" charset="0"/>
              </a:rPr>
              <a:t>[63:32]</a:t>
            </a:r>
            <a:r>
              <a:rPr lang="zh-CN" altLang="en-US" sz="2000" dirty="0">
                <a:latin typeface="Times New Roman" panose="02020603050405020304" pitchFamily="18" charset="0"/>
                <a:cs typeface="Times New Roman" panose="02020603050405020304" pitchFamily="18" charset="0"/>
              </a:rPr>
              <a:t>位可以是任意值。</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条件标志寄存器</a:t>
            </a:r>
            <a:r>
              <a:rPr lang="en-US" altLang="zh-CN" sz="2000" dirty="0">
                <a:latin typeface="Times New Roman" panose="02020603050405020304" pitchFamily="18" charset="0"/>
                <a:cs typeface="Times New Roman" panose="02020603050405020304" pitchFamily="18" charset="0"/>
              </a:rPr>
              <a:t>CFR</a:t>
            </a:r>
            <a:r>
              <a:rPr lang="zh-CN" altLang="en-US" sz="2000" dirty="0">
                <a:latin typeface="Times New Roman" panose="02020603050405020304" pitchFamily="18" charset="0"/>
                <a:cs typeface="Times New Roman" panose="02020603050405020304" pitchFamily="18" charset="0"/>
              </a:rPr>
              <a:t>共有</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个，分别记为</a:t>
            </a:r>
            <a:r>
              <a:rPr lang="en-US" altLang="zh-CN" sz="2000" dirty="0">
                <a:latin typeface="Times New Roman" panose="02020603050405020304" pitchFamily="18" charset="0"/>
                <a:cs typeface="Times New Roman" panose="02020603050405020304" pitchFamily="18" charset="0"/>
              </a:rPr>
              <a:t>fcc0~fcc7</a:t>
            </a:r>
            <a:r>
              <a:rPr lang="zh-CN" altLang="en-US" sz="2000" dirty="0">
                <a:latin typeface="Times New Roman" panose="02020603050405020304" pitchFamily="18" charset="0"/>
                <a:cs typeface="Times New Roman" panose="02020603050405020304" pitchFamily="18" charset="0"/>
              </a:rPr>
              <a:t>，每个寄存器均支持用户进行读写。</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的位宽仅为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1bit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，用于存放浮点比较的结果</a:t>
            </a:r>
            <a:r>
              <a:rPr lang="zh-CN" altLang="en-US" sz="2000" dirty="0">
                <a:latin typeface="Times New Roman" panose="02020603050405020304" pitchFamily="18" charset="0"/>
                <a:cs typeface="Times New Roman" panose="02020603050405020304" pitchFamily="18" charset="0"/>
              </a:rPr>
              <a:t>，当比较结果为真则置</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，否则置</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，是浮点分支指令的判断条件。</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浮点控制状态寄存器</a:t>
            </a:r>
            <a:r>
              <a:rPr lang="en-US" altLang="zh-CN" sz="2000" dirty="0">
                <a:latin typeface="Times New Roman" panose="02020603050405020304" pitchFamily="18" charset="0"/>
                <a:cs typeface="Times New Roman" panose="02020603050405020304" pitchFamily="18" charset="0"/>
              </a:rPr>
              <a:t>FCSR</a:t>
            </a:r>
            <a:r>
              <a:rPr lang="zh-CN" altLang="en-US" sz="2000" dirty="0">
                <a:latin typeface="Times New Roman" panose="02020603050405020304" pitchFamily="18" charset="0"/>
                <a:cs typeface="Times New Roman" panose="02020603050405020304" pitchFamily="18" charset="0"/>
              </a:rPr>
              <a:t>共有</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个，分别记为</a:t>
            </a:r>
            <a:r>
              <a:rPr lang="en-US" altLang="zh-CN" sz="2000" dirty="0">
                <a:latin typeface="Times New Roman" panose="02020603050405020304" pitchFamily="18" charset="0"/>
                <a:cs typeface="Times New Roman" panose="02020603050405020304" pitchFamily="18" charset="0"/>
              </a:rPr>
              <a:t>fcsr0~fcsr3,</a:t>
            </a:r>
            <a:r>
              <a:rPr lang="zh-CN" altLang="en-US" sz="2000" dirty="0">
                <a:latin typeface="Times New Roman" panose="02020603050405020304" pitchFamily="18" charset="0"/>
                <a:cs typeface="Times New Roman" panose="02020603050405020304" pitchFamily="18" charset="0"/>
              </a:rPr>
              <a:t>位宽都是</a:t>
            </a:r>
            <a:r>
              <a:rPr lang="en-US" altLang="zh-CN" sz="2000" dirty="0">
                <a:latin typeface="Times New Roman" panose="02020603050405020304" pitchFamily="18" charset="0"/>
                <a:cs typeface="Times New Roman" panose="02020603050405020304" pitchFamily="18" charset="0"/>
              </a:rPr>
              <a:t>32bit</a:t>
            </a:r>
            <a:r>
              <a:rPr lang="zh-CN" altLang="en-US" sz="2000" dirty="0">
                <a:latin typeface="Times New Roman" panose="02020603050405020304" pitchFamily="18" charset="0"/>
                <a:cs typeface="Times New Roman" panose="02020603050405020304" pitchFamily="18" charset="0"/>
              </a:rPr>
              <a:t>。其中</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fcsr1~fcsr3</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是</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中部分域的别名，即访问</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fcsr1~fcsr3</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其实是访问</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的某些域</a:t>
            </a:r>
            <a:r>
              <a:rPr lang="zh-CN" altLang="en-US" sz="2000" dirty="0">
                <a:latin typeface="Times New Roman" panose="02020603050405020304" pitchFamily="18" charset="0"/>
                <a:cs typeface="Times New Roman" panose="02020603050405020304" pitchFamily="18" charset="0"/>
              </a:rPr>
              <a:t>，进行写操作时对应的域也会被修改。</a:t>
            </a:r>
            <a:endParaRPr lang="zh-CN" altLang="en-US" dirty="0"/>
          </a:p>
        </p:txBody>
      </p:sp>
    </p:spTree>
    <p:extLst>
      <p:ext uri="{BB962C8B-B14F-4D97-AF65-F5344CB8AC3E}">
        <p14:creationId xmlns:p14="http://schemas.microsoft.com/office/powerpoint/2010/main" val="25421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369332"/>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endParaRPr lang="zh-CN" altLang="en-US" dirty="0"/>
          </a:p>
        </p:txBody>
      </p:sp>
      <p:graphicFrame>
        <p:nvGraphicFramePr>
          <p:cNvPr id="5" name="表格 7">
            <a:extLst>
              <a:ext uri="{FF2B5EF4-FFF2-40B4-BE49-F238E27FC236}">
                <a16:creationId xmlns:a16="http://schemas.microsoft.com/office/drawing/2014/main" id="{18B24AE7-4B62-2AA1-FE28-0A56B2D20D9C}"/>
              </a:ext>
            </a:extLst>
          </p:cNvPr>
          <p:cNvGraphicFramePr>
            <a:graphicFrameLocks noGrp="1"/>
          </p:cNvGraphicFramePr>
          <p:nvPr>
            <p:extLst>
              <p:ext uri="{D42A27DB-BD31-4B8C-83A1-F6EECF244321}">
                <p14:modId xmlns:p14="http://schemas.microsoft.com/office/powerpoint/2010/main" val="2880024249"/>
              </p:ext>
            </p:extLst>
          </p:nvPr>
        </p:nvGraphicFramePr>
        <p:xfrm>
          <a:off x="675097" y="1754379"/>
          <a:ext cx="4717174" cy="370840"/>
        </p:xfrm>
        <a:graphic>
          <a:graphicData uri="http://schemas.openxmlformats.org/drawingml/2006/table">
            <a:tbl>
              <a:tblPr firstRow="1" bandRow="1">
                <a:tableStyleId>{5C22544A-7EE6-4342-B048-85BDC9FD1C3A}</a:tableStyleId>
              </a:tblPr>
              <a:tblGrid>
                <a:gridCol w="4717174">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7" name="表格 7">
            <a:extLst>
              <a:ext uri="{FF2B5EF4-FFF2-40B4-BE49-F238E27FC236}">
                <a16:creationId xmlns:a16="http://schemas.microsoft.com/office/drawing/2014/main" id="{C87ECA09-C87E-BB31-3F4C-DCE788EC626A}"/>
              </a:ext>
            </a:extLst>
          </p:cNvPr>
          <p:cNvGraphicFramePr>
            <a:graphicFrameLocks noGrp="1"/>
          </p:cNvGraphicFramePr>
          <p:nvPr>
            <p:extLst>
              <p:ext uri="{D42A27DB-BD31-4B8C-83A1-F6EECF244321}">
                <p14:modId xmlns:p14="http://schemas.microsoft.com/office/powerpoint/2010/main" val="4067909012"/>
              </p:ext>
            </p:extLst>
          </p:nvPr>
        </p:nvGraphicFramePr>
        <p:xfrm>
          <a:off x="789802" y="2209938"/>
          <a:ext cx="4320124" cy="2619605"/>
        </p:xfrm>
        <a:graphic>
          <a:graphicData uri="http://schemas.openxmlformats.org/drawingml/2006/table">
            <a:tbl>
              <a:tblPr firstRow="1" bandRow="1">
                <a:tableStyleId>{D7AC3CCA-C797-4891-BE02-D94E43425B78}</a:tableStyleId>
              </a:tblPr>
              <a:tblGrid>
                <a:gridCol w="4320124">
                  <a:extLst>
                    <a:ext uri="{9D8B030D-6E8A-4147-A177-3AD203B41FA5}">
                      <a16:colId xmlns:a16="http://schemas.microsoft.com/office/drawing/2014/main" val="1320072473"/>
                    </a:ext>
                  </a:extLst>
                </a:gridCol>
              </a:tblGrid>
              <a:tr h="394565">
                <a:tc>
                  <a:txBody>
                    <a:bodyPr/>
                    <a:lstStyle/>
                    <a:p>
                      <a:r>
                        <a:rPr lang="en-US" altLang="zh-CN" b="0" dirty="0">
                          <a:latin typeface="Times New Roman" panose="02020603050405020304" pitchFamily="18" charset="0"/>
                          <a:cs typeface="Times New Roman" panose="02020603050405020304" pitchFamily="18" charset="0"/>
                        </a:rPr>
                        <a:t>r0(</a:t>
                      </a:r>
                      <a:r>
                        <a:rPr lang="zh-CN" altLang="en-US" b="0" dirty="0">
                          <a:latin typeface="Times New Roman" panose="02020603050405020304" pitchFamily="18" charset="0"/>
                          <a:cs typeface="Times New Roman" panose="02020603050405020304" pitchFamily="18" charset="0"/>
                        </a:rPr>
                        <a:t>恒为</a:t>
                      </a:r>
                      <a:r>
                        <a:rPr lang="en-US" altLang="zh-CN" b="0" dirty="0">
                          <a:latin typeface="Times New Roman" panose="02020603050405020304" pitchFamily="18" charset="0"/>
                          <a:cs typeface="Times New Roman" panose="02020603050405020304" pitchFamily="18" charset="0"/>
                        </a:rPr>
                        <a:t>0</a:t>
                      </a:r>
                      <a:r>
                        <a:rPr lang="zh-CN" altLang="en-US" b="0" dirty="0">
                          <a:latin typeface="Times New Roman" panose="02020603050405020304" pitchFamily="18" charset="0"/>
                          <a:cs typeface="Times New Roman" panose="02020603050405020304" pitchFamily="18" charset="0"/>
                        </a:rPr>
                        <a:t>）</a:t>
                      </a:r>
                    </a:p>
                  </a:txBody>
                  <a:tcPr>
                    <a:noFill/>
                  </a:tcPr>
                </a:tc>
                <a:extLst>
                  <a:ext uri="{0D108BD9-81ED-4DB2-BD59-A6C34878D82A}">
                    <a16:rowId xmlns:a16="http://schemas.microsoft.com/office/drawing/2014/main" val="328159849"/>
                  </a:ext>
                </a:extLst>
              </a:tr>
              <a:tr h="370840">
                <a:tc>
                  <a:txBody>
                    <a:bodyPr/>
                    <a:lstStyle/>
                    <a:p>
                      <a:r>
                        <a:rPr lang="en-US" altLang="zh-CN" dirty="0">
                          <a:latin typeface="Times New Roman" panose="02020603050405020304" pitchFamily="18" charset="0"/>
                          <a:cs typeface="Times New Roman" panose="02020603050405020304" pitchFamily="18" charset="0"/>
                        </a:rPr>
                        <a:t>r1(</a:t>
                      </a:r>
                      <a:r>
                        <a:rPr lang="zh-CN" altLang="en-US" dirty="0">
                          <a:latin typeface="Times New Roman" panose="02020603050405020304" pitchFamily="18" charset="0"/>
                          <a:cs typeface="Times New Roman" panose="02020603050405020304" pitchFamily="18" charset="0"/>
                        </a:rPr>
                        <a:t>返回地址</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642280721"/>
                  </a:ext>
                </a:extLst>
              </a:tr>
              <a:tr h="370840">
                <a:tc>
                  <a:txBody>
                    <a:bodyPr/>
                    <a:lstStyle/>
                    <a:p>
                      <a:r>
                        <a:rPr lang="en-US" altLang="zh-CN" dirty="0">
                          <a:latin typeface="Times New Roman" panose="02020603050405020304" pitchFamily="18" charset="0"/>
                          <a:cs typeface="Times New Roman" panose="02020603050405020304" pitchFamily="18" charset="0"/>
                        </a:rPr>
                        <a:t>r2</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4131037249"/>
                  </a:ext>
                </a:extLst>
              </a:tr>
              <a:tr h="370840">
                <a:tc>
                  <a:txBody>
                    <a:bodyPr/>
                    <a:lstStyle/>
                    <a:p>
                      <a:r>
                        <a:rPr lang="en-US" altLang="zh-CN" dirty="0">
                          <a:latin typeface="Times New Roman" panose="02020603050405020304" pitchFamily="18" charset="0"/>
                          <a:cs typeface="Times New Roman" panose="02020603050405020304" pitchFamily="18" charset="0"/>
                        </a:rPr>
                        <a:t>r3</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661165503"/>
                  </a:ext>
                </a:extLst>
              </a:tr>
              <a:tr h="370840">
                <a:tc>
                  <a:txBody>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601725719"/>
                  </a:ext>
                </a:extLst>
              </a:tr>
              <a:tr h="370840">
                <a:tc>
                  <a:txBody>
                    <a:bodyPr/>
                    <a:lstStyle/>
                    <a:p>
                      <a:r>
                        <a:rPr lang="en-US" altLang="zh-CN" dirty="0">
                          <a:latin typeface="Times New Roman" panose="02020603050405020304" pitchFamily="18" charset="0"/>
                          <a:cs typeface="Times New Roman" panose="02020603050405020304" pitchFamily="18" charset="0"/>
                        </a:rPr>
                        <a:t>r30</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976681879"/>
                  </a:ext>
                </a:extLst>
              </a:tr>
              <a:tr h="370840">
                <a:tc>
                  <a:txBody>
                    <a:bodyPr/>
                    <a:lstStyle/>
                    <a:p>
                      <a:r>
                        <a:rPr lang="en-US" altLang="zh-CN" dirty="0">
                          <a:latin typeface="Times New Roman" panose="02020603050405020304" pitchFamily="18" charset="0"/>
                          <a:cs typeface="Times New Roman" panose="02020603050405020304" pitchFamily="18" charset="0"/>
                        </a:rPr>
                        <a:t>r31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326800539"/>
                  </a:ext>
                </a:extLst>
              </a:tr>
            </a:tbl>
          </a:graphicData>
        </a:graphic>
      </p:graphicFrame>
      <p:graphicFrame>
        <p:nvGraphicFramePr>
          <p:cNvPr id="8" name="表格 8">
            <a:extLst>
              <a:ext uri="{FF2B5EF4-FFF2-40B4-BE49-F238E27FC236}">
                <a16:creationId xmlns:a16="http://schemas.microsoft.com/office/drawing/2014/main" id="{D6E4FD51-2941-7881-117F-F4BF613187EB}"/>
              </a:ext>
            </a:extLst>
          </p:cNvPr>
          <p:cNvGraphicFramePr>
            <a:graphicFrameLocks noGrp="1"/>
          </p:cNvGraphicFramePr>
          <p:nvPr>
            <p:extLst>
              <p:ext uri="{D42A27DB-BD31-4B8C-83A1-F6EECF244321}">
                <p14:modId xmlns:p14="http://schemas.microsoft.com/office/powerpoint/2010/main" val="797060916"/>
              </p:ext>
            </p:extLst>
          </p:nvPr>
        </p:nvGraphicFramePr>
        <p:xfrm>
          <a:off x="789802" y="5102113"/>
          <a:ext cx="4320124" cy="370840"/>
        </p:xfrm>
        <a:graphic>
          <a:graphicData uri="http://schemas.openxmlformats.org/drawingml/2006/table">
            <a:tbl>
              <a:tblPr firstRow="1" bandRow="1">
                <a:tableStyleId>{616DA210-FB5B-4158-B5E0-FEB733F419BA}</a:tableStyleId>
              </a:tblPr>
              <a:tblGrid>
                <a:gridCol w="4320124">
                  <a:extLst>
                    <a:ext uri="{9D8B030D-6E8A-4147-A177-3AD203B41FA5}">
                      <a16:colId xmlns:a16="http://schemas.microsoft.com/office/drawing/2014/main" val="1483344218"/>
                    </a:ext>
                  </a:extLst>
                </a:gridCol>
              </a:tblGrid>
              <a:tr h="370840">
                <a:tc>
                  <a:txBody>
                    <a:bodyPr/>
                    <a:lstStyle/>
                    <a:p>
                      <a:r>
                        <a:rPr lang="en-US" altLang="zh-CN" b="0" dirty="0">
                          <a:latin typeface="Times New Roman" panose="02020603050405020304" pitchFamily="18" charset="0"/>
                          <a:cs typeface="Times New Roman" panose="02020603050405020304" pitchFamily="18" charset="0"/>
                        </a:rPr>
                        <a:t>PC</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3833456"/>
                  </a:ext>
                </a:extLst>
              </a:tr>
            </a:tbl>
          </a:graphicData>
        </a:graphic>
      </p:graphicFrame>
      <p:sp>
        <p:nvSpPr>
          <p:cNvPr id="9" name="文本框 8">
            <a:extLst>
              <a:ext uri="{FF2B5EF4-FFF2-40B4-BE49-F238E27FC236}">
                <a16:creationId xmlns:a16="http://schemas.microsoft.com/office/drawing/2014/main" id="{2FC312D3-BEDF-23BE-417A-1F84A6062A54}"/>
              </a:ext>
            </a:extLst>
          </p:cNvPr>
          <p:cNvSpPr txBox="1"/>
          <p:nvPr/>
        </p:nvSpPr>
        <p:spPr>
          <a:xfrm>
            <a:off x="789802" y="5916706"/>
            <a:ext cx="4320124"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下基础整数指令所需的寄存器</a:t>
            </a:r>
          </a:p>
        </p:txBody>
      </p:sp>
      <p:graphicFrame>
        <p:nvGraphicFramePr>
          <p:cNvPr id="10" name="表格 9">
            <a:extLst>
              <a:ext uri="{FF2B5EF4-FFF2-40B4-BE49-F238E27FC236}">
                <a16:creationId xmlns:a16="http://schemas.microsoft.com/office/drawing/2014/main" id="{5D89EB16-BCA6-A0BA-5A40-B5B45B50EEB7}"/>
              </a:ext>
            </a:extLst>
          </p:cNvPr>
          <p:cNvGraphicFramePr>
            <a:graphicFrameLocks noGrp="1"/>
          </p:cNvGraphicFramePr>
          <p:nvPr>
            <p:extLst>
              <p:ext uri="{D42A27DB-BD31-4B8C-83A1-F6EECF244321}">
                <p14:modId xmlns:p14="http://schemas.microsoft.com/office/powerpoint/2010/main" val="3504222011"/>
              </p:ext>
            </p:extLst>
          </p:nvPr>
        </p:nvGraphicFramePr>
        <p:xfrm>
          <a:off x="7033678" y="2206789"/>
          <a:ext cx="4320124" cy="2619605"/>
        </p:xfrm>
        <a:graphic>
          <a:graphicData uri="http://schemas.openxmlformats.org/drawingml/2006/table">
            <a:tbl>
              <a:tblPr firstRow="1" bandRow="1">
                <a:tableStyleId>{D7AC3CCA-C797-4891-BE02-D94E43425B78}</a:tableStyleId>
              </a:tblPr>
              <a:tblGrid>
                <a:gridCol w="4320124">
                  <a:extLst>
                    <a:ext uri="{9D8B030D-6E8A-4147-A177-3AD203B41FA5}">
                      <a16:colId xmlns:a16="http://schemas.microsoft.com/office/drawing/2014/main" val="996825281"/>
                    </a:ext>
                  </a:extLst>
                </a:gridCol>
              </a:tblGrid>
              <a:tr h="394565">
                <a:tc>
                  <a:txBody>
                    <a:bodyPr/>
                    <a:lstStyle/>
                    <a:p>
                      <a:r>
                        <a:rPr lang="en-US" altLang="zh-CN" b="0" dirty="0">
                          <a:latin typeface="Times New Roman" panose="02020603050405020304" pitchFamily="18" charset="0"/>
                          <a:cs typeface="Times New Roman" panose="02020603050405020304" pitchFamily="18" charset="0"/>
                        </a:rPr>
                        <a:t>f0</a:t>
                      </a:r>
                      <a:endParaRPr lang="zh-CN" altLang="en-US" b="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806548115"/>
                  </a:ext>
                </a:extLst>
              </a:tr>
              <a:tr h="370840">
                <a:tc>
                  <a:txBody>
                    <a:bodyPr/>
                    <a:lstStyle/>
                    <a:p>
                      <a:r>
                        <a:rPr lang="en-US" altLang="zh-CN" dirty="0">
                          <a:latin typeface="Times New Roman" panose="02020603050405020304" pitchFamily="18" charset="0"/>
                          <a:cs typeface="Times New Roman" panose="02020603050405020304" pitchFamily="18" charset="0"/>
                        </a:rPr>
                        <a:t>f1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707471129"/>
                  </a:ext>
                </a:extLst>
              </a:tr>
              <a:tr h="370840">
                <a:tc>
                  <a:txBody>
                    <a:bodyPr/>
                    <a:lstStyle/>
                    <a:p>
                      <a:r>
                        <a:rPr lang="en-US" altLang="zh-CN" dirty="0">
                          <a:latin typeface="Times New Roman" panose="02020603050405020304" pitchFamily="18" charset="0"/>
                          <a:cs typeface="Times New Roman" panose="02020603050405020304" pitchFamily="18" charset="0"/>
                        </a:rPr>
                        <a:t>f2</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831365030"/>
                  </a:ext>
                </a:extLst>
              </a:tr>
              <a:tr h="370840">
                <a:tc>
                  <a:txBody>
                    <a:bodyPr/>
                    <a:lstStyle/>
                    <a:p>
                      <a:r>
                        <a:rPr lang="en-US" altLang="zh-CN" dirty="0">
                          <a:latin typeface="Times New Roman" panose="02020603050405020304" pitchFamily="18" charset="0"/>
                          <a:cs typeface="Times New Roman" panose="02020603050405020304" pitchFamily="18" charset="0"/>
                        </a:rPr>
                        <a:t>f3</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553052686"/>
                  </a:ext>
                </a:extLst>
              </a:tr>
              <a:tr h="370840">
                <a:tc>
                  <a:txBody>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989805597"/>
                  </a:ext>
                </a:extLst>
              </a:tr>
              <a:tr h="370840">
                <a:tc>
                  <a:txBody>
                    <a:bodyPr/>
                    <a:lstStyle/>
                    <a:p>
                      <a:r>
                        <a:rPr lang="en-US" altLang="zh-CN" dirty="0">
                          <a:latin typeface="Times New Roman" panose="02020603050405020304" pitchFamily="18" charset="0"/>
                          <a:cs typeface="Times New Roman" panose="02020603050405020304" pitchFamily="18" charset="0"/>
                        </a:rPr>
                        <a:t>f30</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65722927"/>
                  </a:ext>
                </a:extLst>
              </a:tr>
              <a:tr h="370840">
                <a:tc>
                  <a:txBody>
                    <a:bodyPr/>
                    <a:lstStyle/>
                    <a:p>
                      <a:r>
                        <a:rPr lang="en-US" altLang="zh-CN" dirty="0">
                          <a:latin typeface="Times New Roman" panose="02020603050405020304" pitchFamily="18" charset="0"/>
                          <a:cs typeface="Times New Roman" panose="02020603050405020304" pitchFamily="18" charset="0"/>
                        </a:rPr>
                        <a:t>f31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4126496755"/>
                  </a:ext>
                </a:extLst>
              </a:tr>
            </a:tbl>
          </a:graphicData>
        </a:graphic>
      </p:graphicFrame>
      <p:graphicFrame>
        <p:nvGraphicFramePr>
          <p:cNvPr id="11" name="表格 7">
            <a:extLst>
              <a:ext uri="{FF2B5EF4-FFF2-40B4-BE49-F238E27FC236}">
                <a16:creationId xmlns:a16="http://schemas.microsoft.com/office/drawing/2014/main" id="{71648508-1DC2-5499-6A36-74893137952B}"/>
              </a:ext>
            </a:extLst>
          </p:cNvPr>
          <p:cNvGraphicFramePr>
            <a:graphicFrameLocks noGrp="1"/>
          </p:cNvGraphicFramePr>
          <p:nvPr>
            <p:extLst>
              <p:ext uri="{D42A27DB-BD31-4B8C-83A1-F6EECF244321}">
                <p14:modId xmlns:p14="http://schemas.microsoft.com/office/powerpoint/2010/main" val="3528525992"/>
              </p:ext>
            </p:extLst>
          </p:nvPr>
        </p:nvGraphicFramePr>
        <p:xfrm>
          <a:off x="6835153" y="1754379"/>
          <a:ext cx="4717174" cy="370840"/>
        </p:xfrm>
        <a:graphic>
          <a:graphicData uri="http://schemas.openxmlformats.org/drawingml/2006/table">
            <a:tbl>
              <a:tblPr firstRow="1" bandRow="1">
                <a:tableStyleId>{5C22544A-7EE6-4342-B048-85BDC9FD1C3A}</a:tableStyleId>
              </a:tblPr>
              <a:tblGrid>
                <a:gridCol w="4717174">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63-----------------------32 31----------------------00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cxnSp>
        <p:nvCxnSpPr>
          <p:cNvPr id="13" name="直接连接符 12">
            <a:extLst>
              <a:ext uri="{FF2B5EF4-FFF2-40B4-BE49-F238E27FC236}">
                <a16:creationId xmlns:a16="http://schemas.microsoft.com/office/drawing/2014/main" id="{3B84E942-5A18-20AB-B23D-175C92FC7EB6}"/>
              </a:ext>
            </a:extLst>
          </p:cNvPr>
          <p:cNvCxnSpPr>
            <a:endCxn id="10" idx="2"/>
          </p:cNvCxnSpPr>
          <p:nvPr/>
        </p:nvCxnSpPr>
        <p:spPr>
          <a:xfrm>
            <a:off x="9193740" y="2206789"/>
            <a:ext cx="0" cy="26196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1CFCE251-7E15-5BE0-F967-8023748A3993}"/>
              </a:ext>
            </a:extLst>
          </p:cNvPr>
          <p:cNvSpPr txBox="1"/>
          <p:nvPr/>
        </p:nvSpPr>
        <p:spPr>
          <a:xfrm>
            <a:off x="7033678" y="5916706"/>
            <a:ext cx="4320124"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下的浮点寄存器</a:t>
            </a:r>
          </a:p>
        </p:txBody>
      </p:sp>
    </p:spTree>
    <p:extLst>
      <p:ext uri="{BB962C8B-B14F-4D97-AF65-F5344CB8AC3E}">
        <p14:creationId xmlns:p14="http://schemas.microsoft.com/office/powerpoint/2010/main" val="37688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5324535"/>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除了上述寄存器外，龙芯架构还定义了一系列的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状态控制寄存器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，这些寄存器用于控制指令的执行行为，通常每个</a:t>
            </a:r>
            <a:r>
              <a:rPr lang="en-US" altLang="zh-CN" sz="2000" dirty="0">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都会包含若干个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域</a:t>
            </a:r>
            <a:r>
              <a:rPr lang="zh-CN" altLang="en-US" sz="2000" dirty="0">
                <a:latin typeface="Times New Roman" panose="02020603050405020304" pitchFamily="18" charset="0"/>
                <a:cs typeface="Times New Roman" panose="02020603050405020304" pitchFamily="18" charset="0"/>
              </a:rPr>
              <a:t>。这些寄存器负责维护机器的运行状态信息，处理异常情况等任务。</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以当前模式信息寄存器（</a:t>
            </a:r>
            <a:r>
              <a:rPr lang="en-US" altLang="zh-CN" sz="2000" dirty="0">
                <a:latin typeface="Times New Roman" panose="02020603050405020304" pitchFamily="18" charset="0"/>
                <a:cs typeface="Times New Roman" panose="02020603050405020304" pitchFamily="18" charset="0"/>
              </a:rPr>
              <a:t>CRMD</a:t>
            </a:r>
            <a:r>
              <a:rPr lang="zh-CN" altLang="en-US" sz="2000" dirty="0">
                <a:latin typeface="Times New Roman" panose="02020603050405020304" pitchFamily="18" charset="0"/>
                <a:cs typeface="Times New Roman" panose="02020603050405020304" pitchFamily="18" charset="0"/>
              </a:rPr>
              <a:t>）为例，在</a:t>
            </a:r>
            <a:r>
              <a:rPr lang="en-US" altLang="zh-CN" sz="2000" dirty="0">
                <a:latin typeface="Times New Roman" panose="02020603050405020304" pitchFamily="18" charset="0"/>
                <a:cs typeface="Times New Roman" panose="02020603050405020304" pitchFamily="18" charset="0"/>
              </a:rPr>
              <a:t>CRMD</a:t>
            </a:r>
            <a:r>
              <a:rPr lang="zh-CN" altLang="en-US" sz="2000" dirty="0">
                <a:latin typeface="Times New Roman" panose="02020603050405020304" pitchFamily="18" charset="0"/>
                <a:cs typeface="Times New Roman" panose="02020603050405020304" pitchFamily="18" charset="0"/>
              </a:rPr>
              <a:t>寄存器中的第</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位和第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位是负责维护当前特权等级的寄存器域，在执行特权指令之前，都需要对该域进行查询操作以确定当前用户是否具备执行指令的权限。</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在程序的运行过程中状态寄存器为软件提供四种不同的读写操作模式：可读可写；只读；读取永远返回</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；唯写入</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有效。这些操作有效保护了系统安全并使得寄存器功能得以正常实现。在汇编程序中通常采用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CSR.%%%%.####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的形式来指称名称缩写为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的状态控制寄存器中名为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的域</a:t>
            </a:r>
            <a:r>
              <a:rPr lang="zh-CN" altLang="en-US" sz="2000" dirty="0">
                <a:latin typeface="Times New Roman" panose="02020603050405020304" pitchFamily="18" charset="0"/>
                <a:cs typeface="Times New Roman" panose="02020603050405020304" pitchFamily="18" charset="0"/>
              </a:rPr>
              <a:t>。如</a:t>
            </a:r>
            <a:r>
              <a:rPr lang="en-US" altLang="zh-CN" sz="2000" dirty="0">
                <a:latin typeface="Times New Roman" panose="02020603050405020304" pitchFamily="18" charset="0"/>
                <a:cs typeface="Times New Roman" panose="02020603050405020304" pitchFamily="18" charset="0"/>
              </a:rPr>
              <a:t>CSR.MISC.0</a:t>
            </a:r>
            <a:r>
              <a:rPr lang="zh-CN" altLang="en-US" sz="2000" dirty="0">
                <a:latin typeface="Times New Roman" panose="02020603050405020304" pitchFamily="18" charset="0"/>
                <a:cs typeface="Times New Roman" panose="02020603050405020304" pitchFamily="18" charset="0"/>
              </a:rPr>
              <a:t>就是指杂项寄存器</a:t>
            </a:r>
            <a:r>
              <a:rPr lang="en-US" altLang="zh-CN" sz="2000" dirty="0">
                <a:latin typeface="Times New Roman" panose="02020603050405020304" pitchFamily="18" charset="0"/>
                <a:cs typeface="Times New Roman" panose="02020603050405020304" pitchFamily="18" charset="0"/>
              </a:rPr>
              <a:t>MISC</a:t>
            </a:r>
            <a:r>
              <a:rPr lang="zh-CN" altLang="en-US" sz="2000" dirty="0">
                <a:latin typeface="Times New Roman" panose="02020603050405020304" pitchFamily="18" charset="0"/>
                <a:cs typeface="Times New Roman" panose="02020603050405020304" pitchFamily="18" charset="0"/>
              </a:rPr>
              <a:t>的保留域</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所有控制状态寄存器的位宽，或者固定为</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位，或者与机器所实现的具体架构是</a:t>
            </a: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还是</a:t>
            </a:r>
            <a:r>
              <a:rPr lang="en-US" altLang="zh-CN" sz="2000" dirty="0">
                <a:latin typeface="Times New Roman" panose="02020603050405020304" pitchFamily="18" charset="0"/>
                <a:cs typeface="Times New Roman" panose="02020603050405020304" pitchFamily="18" charset="0"/>
              </a:rPr>
              <a:t>LA64</a:t>
            </a:r>
            <a:r>
              <a:rPr lang="zh-CN" altLang="en-US" sz="2000" dirty="0">
                <a:latin typeface="Times New Roman" panose="02020603050405020304" pitchFamily="18" charset="0"/>
                <a:cs typeface="Times New Roman" panose="02020603050405020304" pitchFamily="18" charset="0"/>
              </a:rPr>
              <a:t>相关。如果软件要操作当前系统中不存在的</a:t>
            </a:r>
            <a:r>
              <a:rPr lang="en-US" altLang="zh-CN" sz="2000" dirty="0">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，读返回的值可以是任意值，但是写动作不应改变软件可见的处理器状态。</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1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的寻址方式</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1077218"/>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寻址方式就是在指令中说明操作数所在地址的方法，在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架构中共有五种寻址方式存在：</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677958" y="2350342"/>
            <a:ext cx="4548467" cy="3293209"/>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寄存器寻址</a:t>
            </a:r>
            <a:endParaRPr lang="en-US" altLang="zh-CN" sz="24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在寄存器寻址方式下，操作数就存放在</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内部的寄存器中。</a:t>
            </a:r>
            <a:r>
              <a:rPr lang="zh-CN" altLang="en-US" sz="2000" dirty="0">
                <a:solidFill>
                  <a:srgbClr val="FF0000"/>
                </a:solidFill>
                <a:latin typeface="Times New Roman" panose="02020603050405020304" pitchFamily="18" charset="0"/>
                <a:cs typeface="Times New Roman" panose="02020603050405020304" pitchFamily="18" charset="0"/>
              </a:rPr>
              <a:t>指令中指定的寄存器号所对应的寄存器中的值即为操作数</a:t>
            </a:r>
            <a:r>
              <a:rPr lang="zh-CN" altLang="en-US" sz="2000" dirty="0">
                <a:latin typeface="Times New Roman" panose="02020603050405020304" pitchFamily="18" charset="0"/>
                <a:cs typeface="Times New Roman" panose="02020603050405020304" pitchFamily="18" charset="0"/>
              </a:rPr>
              <a:t>。由于无需通过访问存储器来取得操作数，因此采用寄存器寻址方式的指令具有较高的执行效率。但寄存器的总数有限使得寄存器寻址方式的使用代价较高。</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6095999"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7185211"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8274423" y="3512853"/>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9354665" y="3516188"/>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rk</a:t>
            </a:r>
            <a:endParaRPr lang="zh-CN" altLang="en-US" dirty="0">
              <a:solidFill>
                <a:schemeClr val="tx1"/>
              </a:solidFill>
            </a:endParaRPr>
          </a:p>
        </p:txBody>
      </p:sp>
      <p:sp>
        <p:nvSpPr>
          <p:cNvPr id="12" name="矩形 11">
            <a:extLst>
              <a:ext uri="{FF2B5EF4-FFF2-40B4-BE49-F238E27FC236}">
                <a16:creationId xmlns:a16="http://schemas.microsoft.com/office/drawing/2014/main" id="{8DC2BBC1-0EA9-A2EA-B349-6D63E58099D5}"/>
              </a:ext>
            </a:extLst>
          </p:cNvPr>
          <p:cNvSpPr/>
          <p:nvPr/>
        </p:nvSpPr>
        <p:spPr>
          <a:xfrm>
            <a:off x="8810060" y="4523203"/>
            <a:ext cx="27510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寄存器</a:t>
            </a:r>
          </a:p>
        </p:txBody>
      </p:sp>
      <p:cxnSp>
        <p:nvCxnSpPr>
          <p:cNvPr id="14" name="连接符: 肘形 13">
            <a:extLst>
              <a:ext uri="{FF2B5EF4-FFF2-40B4-BE49-F238E27FC236}">
                <a16:creationId xmlns:a16="http://schemas.microsoft.com/office/drawing/2014/main" id="{7D29DB90-20DE-CA56-771E-FF4E18229D51}"/>
              </a:ext>
            </a:extLst>
          </p:cNvPr>
          <p:cNvCxnSpPr>
            <a:stCxn id="9" idx="2"/>
            <a:endCxn id="12" idx="1"/>
          </p:cNvCxnSpPr>
          <p:nvPr/>
        </p:nvCxnSpPr>
        <p:spPr>
          <a:xfrm rot="16200000" flipH="1">
            <a:off x="7885787" y="3840977"/>
            <a:ext cx="768302" cy="1080243"/>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468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立即数寻址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586067" y="2370531"/>
            <a:ext cx="4762500" cy="286232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在立即数寻址方式中，</a:t>
            </a:r>
            <a:r>
              <a:rPr lang="zh-CN" altLang="en-US" sz="2000" dirty="0">
                <a:solidFill>
                  <a:srgbClr val="FF0000"/>
                </a:solidFill>
                <a:latin typeface="Times New Roman" panose="02020603050405020304" pitchFamily="18" charset="0"/>
                <a:cs typeface="Times New Roman" panose="02020603050405020304" pitchFamily="18" charset="0"/>
              </a:rPr>
              <a:t>操作数作为指令的一部分，被包含在指令中</a:t>
            </a:r>
            <a:r>
              <a:rPr lang="zh-CN" altLang="en-US" sz="2000" dirty="0">
                <a:latin typeface="Times New Roman" panose="02020603050405020304" pitchFamily="18" charset="0"/>
                <a:cs typeface="Times New Roman" panose="02020603050405020304" pitchFamily="18" charset="0"/>
              </a:rPr>
              <a:t>，紧跟在操作码后面，不需要到其他地址单元中去取，取出指令也就取出了操作数，这种操作数就被称为立即数。立即数寻址方式在执行阶段不需要再取出操作数，是常见的寻址方式中速度最快的寻址方式。但是立即数寻址方式下立即数的表示范围受到指令长度的限制</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6095999"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7185211"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8267698"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9356910" y="3512854"/>
            <a:ext cx="199240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立即数</a:t>
            </a:r>
          </a:p>
        </p:txBody>
      </p:sp>
    </p:spTree>
    <p:extLst>
      <p:ext uri="{BB962C8B-B14F-4D97-AF65-F5344CB8AC3E}">
        <p14:creationId xmlns:p14="http://schemas.microsoft.com/office/powerpoint/2010/main" val="40948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基址寻址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319216" y="2418707"/>
            <a:ext cx="4762500" cy="255454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在基址寻址方式下，指令中会给出</a:t>
            </a:r>
            <a:r>
              <a:rPr lang="zh-CN" altLang="en-US" sz="2000" dirty="0">
                <a:solidFill>
                  <a:srgbClr val="FF0000"/>
                </a:solidFill>
                <a:latin typeface="Times New Roman" panose="02020603050405020304" pitchFamily="18" charset="0"/>
                <a:cs typeface="Times New Roman" panose="02020603050405020304" pitchFamily="18" charset="0"/>
              </a:rPr>
              <a:t>一个寄存器号和一个形式地址</a:t>
            </a:r>
            <a:r>
              <a:rPr lang="zh-CN" altLang="en-US" sz="2000" dirty="0">
                <a:latin typeface="Times New Roman" panose="02020603050405020304" pitchFamily="18" charset="0"/>
                <a:cs typeface="Times New Roman" panose="02020603050405020304" pitchFamily="18" charset="0"/>
              </a:rPr>
              <a:t>，寄存器的内容为基准地址，而形式地址是地址偏移量。寻址操作数时需要将寄存器中的内容与指令中给出的地址偏移量相加，从而得到一个操作数的有效地址。基址寻址方式可以有效扩大寻址范围，帮助开发人员在更大范围的空间内设计程序。</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299818" y="307720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5967376" y="307720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634936" y="3077201"/>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302494" y="3077201"/>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地址</a:t>
            </a:r>
          </a:p>
        </p:txBody>
      </p:sp>
      <p:sp>
        <p:nvSpPr>
          <p:cNvPr id="12" name="矩形 11">
            <a:extLst>
              <a:ext uri="{FF2B5EF4-FFF2-40B4-BE49-F238E27FC236}">
                <a16:creationId xmlns:a16="http://schemas.microsoft.com/office/drawing/2014/main" id="{7C663784-470E-41C1-33D2-1C2C46FF227E}"/>
              </a:ext>
            </a:extLst>
          </p:cNvPr>
          <p:cNvSpPr/>
          <p:nvPr/>
        </p:nvSpPr>
        <p:spPr>
          <a:xfrm>
            <a:off x="5318560" y="4307260"/>
            <a:ext cx="30731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寄存器</a:t>
            </a:r>
          </a:p>
        </p:txBody>
      </p:sp>
      <p:cxnSp>
        <p:nvCxnSpPr>
          <p:cNvPr id="5" name="直接箭头连接符 4">
            <a:extLst>
              <a:ext uri="{FF2B5EF4-FFF2-40B4-BE49-F238E27FC236}">
                <a16:creationId xmlns:a16="http://schemas.microsoft.com/office/drawing/2014/main" id="{21D069D0-A1C8-9F40-3AC5-F349913CBA0C}"/>
              </a:ext>
            </a:extLst>
          </p:cNvPr>
          <p:cNvCxnSpPr>
            <a:cxnSpLocks/>
            <a:stCxn id="10" idx="2"/>
          </p:cNvCxnSpPr>
          <p:nvPr/>
        </p:nvCxnSpPr>
        <p:spPr>
          <a:xfrm>
            <a:off x="6968715" y="3561295"/>
            <a:ext cx="0" cy="745965"/>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流程图: 或者 13">
            <a:extLst>
              <a:ext uri="{FF2B5EF4-FFF2-40B4-BE49-F238E27FC236}">
                <a16:creationId xmlns:a16="http://schemas.microsoft.com/office/drawing/2014/main" id="{EA52EE5D-76B1-5308-3F08-D81E95A261A6}"/>
              </a:ext>
            </a:extLst>
          </p:cNvPr>
          <p:cNvSpPr/>
          <p:nvPr/>
        </p:nvSpPr>
        <p:spPr>
          <a:xfrm>
            <a:off x="8800234" y="3777260"/>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连接符: 肘形 15">
            <a:extLst>
              <a:ext uri="{FF2B5EF4-FFF2-40B4-BE49-F238E27FC236}">
                <a16:creationId xmlns:a16="http://schemas.microsoft.com/office/drawing/2014/main" id="{FE3CBE29-B149-D68C-007C-5EC7AF750256}"/>
              </a:ext>
            </a:extLst>
          </p:cNvPr>
          <p:cNvCxnSpPr>
            <a:stCxn id="11" idx="2"/>
            <a:endCxn id="14" idx="2"/>
          </p:cNvCxnSpPr>
          <p:nvPr/>
        </p:nvCxnSpPr>
        <p:spPr>
          <a:xfrm rot="16200000" flipH="1">
            <a:off x="8137176" y="3271219"/>
            <a:ext cx="372982" cy="953134"/>
          </a:xfrm>
          <a:prstGeom prst="bentConnector2">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70E3FD6F-709F-5633-7568-059D3ACA2A60}"/>
              </a:ext>
            </a:extLst>
          </p:cNvPr>
          <p:cNvCxnSpPr>
            <a:stCxn id="12" idx="3"/>
            <a:endCxn id="12" idx="3"/>
          </p:cNvCxnSpPr>
          <p:nvPr/>
        </p:nvCxnSpPr>
        <p:spPr>
          <a:xfrm>
            <a:off x="8391705" y="454930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694DC46B-9E52-9553-B509-38C50AC71780}"/>
              </a:ext>
            </a:extLst>
          </p:cNvPr>
          <p:cNvCxnSpPr>
            <a:stCxn id="12" idx="3"/>
            <a:endCxn id="14" idx="4"/>
          </p:cNvCxnSpPr>
          <p:nvPr/>
        </p:nvCxnSpPr>
        <p:spPr>
          <a:xfrm flipV="1">
            <a:off x="8391705" y="4091294"/>
            <a:ext cx="569889" cy="458013"/>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20">
            <a:extLst>
              <a:ext uri="{FF2B5EF4-FFF2-40B4-BE49-F238E27FC236}">
                <a16:creationId xmlns:a16="http://schemas.microsoft.com/office/drawing/2014/main" id="{612A4DDB-93CB-F7A3-CD62-83D6555C1C37}"/>
              </a:ext>
            </a:extLst>
          </p:cNvPr>
          <p:cNvSpPr/>
          <p:nvPr/>
        </p:nvSpPr>
        <p:spPr>
          <a:xfrm>
            <a:off x="9370123" y="3325626"/>
            <a:ext cx="2341897" cy="122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stCxn id="14" idx="6"/>
            <a:endCxn id="21" idx="1"/>
          </p:cNvCxnSpPr>
          <p:nvPr/>
        </p:nvCxnSpPr>
        <p:spPr>
          <a:xfrm>
            <a:off x="9122954" y="3934277"/>
            <a:ext cx="247169" cy="31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9370123" y="3692229"/>
            <a:ext cx="2341897"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spTree>
    <p:extLst>
      <p:ext uri="{BB962C8B-B14F-4D97-AF65-F5344CB8AC3E}">
        <p14:creationId xmlns:p14="http://schemas.microsoft.com/office/powerpoint/2010/main" val="122508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4.</a:t>
            </a:r>
            <a:r>
              <a:rPr lang="zh-CN" altLang="en-US" sz="2800" b="1" dirty="0">
                <a:latin typeface="Times New Roman" panose="02020603050405020304" pitchFamily="18" charset="0"/>
                <a:cs typeface="Times New Roman" panose="02020603050405020304" pitchFamily="18" charset="0"/>
              </a:rPr>
              <a:t>相对基址变址寻址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439767" y="2169232"/>
            <a:ext cx="4489199" cy="372409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相对基址变址寻址方式下，指令中存在两个寄存器，一个作为</a:t>
            </a:r>
            <a:r>
              <a:rPr lang="zh-CN" altLang="en-US" dirty="0">
                <a:solidFill>
                  <a:srgbClr val="FF0000"/>
                </a:solidFill>
                <a:latin typeface="Times New Roman" panose="02020603050405020304" pitchFamily="18" charset="0"/>
                <a:cs typeface="Times New Roman" panose="02020603050405020304" pitchFamily="18" charset="0"/>
              </a:rPr>
              <a:t>基址寄存器</a:t>
            </a:r>
            <a:r>
              <a:rPr lang="zh-CN" altLang="en-US" dirty="0">
                <a:latin typeface="Times New Roman" panose="02020603050405020304" pitchFamily="18" charset="0"/>
                <a:cs typeface="Times New Roman" panose="02020603050405020304" pitchFamily="18" charset="0"/>
              </a:rPr>
              <a:t>，一个作为</a:t>
            </a:r>
            <a:r>
              <a:rPr lang="zh-CN" altLang="en-US" dirty="0">
                <a:solidFill>
                  <a:srgbClr val="FF0000"/>
                </a:solidFill>
                <a:latin typeface="Times New Roman" panose="02020603050405020304" pitchFamily="18" charset="0"/>
                <a:cs typeface="Times New Roman" panose="02020603050405020304" pitchFamily="18" charset="0"/>
              </a:rPr>
              <a:t>变址寄存器</a:t>
            </a:r>
            <a:r>
              <a:rPr lang="zh-CN" altLang="en-US" dirty="0">
                <a:latin typeface="Times New Roman" panose="02020603050405020304" pitchFamily="18" charset="0"/>
                <a:cs typeface="Times New Roman" panose="02020603050405020304" pitchFamily="18" charset="0"/>
              </a:rPr>
              <a:t>。当需要操作数时</a:t>
            </a:r>
            <a:r>
              <a:rPr lang="zh-CN" altLang="en-US" dirty="0">
                <a:solidFill>
                  <a:srgbClr val="FF0000"/>
                </a:solidFill>
                <a:latin typeface="Times New Roman" panose="02020603050405020304" pitchFamily="18" charset="0"/>
                <a:cs typeface="Times New Roman" panose="02020603050405020304" pitchFamily="18" charset="0"/>
              </a:rPr>
              <a:t>将两个寄存器中的值相加求和</a:t>
            </a:r>
            <a:r>
              <a:rPr lang="zh-CN" altLang="en-US" dirty="0">
                <a:latin typeface="Times New Roman" panose="02020603050405020304" pitchFamily="18" charset="0"/>
                <a:cs typeface="Times New Roman" panose="02020603050405020304" pitchFamily="18" charset="0"/>
              </a:rPr>
              <a:t>，获得的结果就是目标地址。在典型的基址变址寻址方式中，往往还需要确定一个段寄存器作为地址基准，那么相加的结果就是地址的偏移量，偏移量再加上基准地址才能获得操作数的地址。但是龙芯架构中，虚拟地址空间是线性平整的，龙芯架构的段基址就是整个内存空间的最小地址，无需再确定段寄存器。在龙芯架构中这种寻址方式主要用于普通防存指令中。</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114702" y="2671905"/>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5782260" y="2671905"/>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449820" y="2671905"/>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117378" y="2671905"/>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rk</a:t>
            </a:r>
            <a:endParaRPr lang="zh-CN" altLang="en-US" dirty="0">
              <a:solidFill>
                <a:schemeClr val="tx1"/>
              </a:solidFill>
            </a:endParaRPr>
          </a:p>
        </p:txBody>
      </p:sp>
      <p:sp>
        <p:nvSpPr>
          <p:cNvPr id="12" name="矩形 11">
            <a:extLst>
              <a:ext uri="{FF2B5EF4-FFF2-40B4-BE49-F238E27FC236}">
                <a16:creationId xmlns:a16="http://schemas.microsoft.com/office/drawing/2014/main" id="{7C663784-470E-41C1-33D2-1C2C46FF227E}"/>
              </a:ext>
            </a:extLst>
          </p:cNvPr>
          <p:cNvSpPr/>
          <p:nvPr/>
        </p:nvSpPr>
        <p:spPr>
          <a:xfrm>
            <a:off x="7602109" y="3571187"/>
            <a:ext cx="1983934" cy="1982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a:t>
            </a:r>
            <a:endParaRPr lang="zh-CN" altLang="en-US" sz="3600" dirty="0">
              <a:solidFill>
                <a:schemeClr val="tx1"/>
              </a:solidFill>
            </a:endParaRPr>
          </a:p>
        </p:txBody>
      </p:sp>
      <p:sp>
        <p:nvSpPr>
          <p:cNvPr id="14" name="流程图: 或者 13">
            <a:extLst>
              <a:ext uri="{FF2B5EF4-FFF2-40B4-BE49-F238E27FC236}">
                <a16:creationId xmlns:a16="http://schemas.microsoft.com/office/drawing/2014/main" id="{EA52EE5D-76B1-5308-3F08-D81E95A261A6}"/>
              </a:ext>
            </a:extLst>
          </p:cNvPr>
          <p:cNvSpPr/>
          <p:nvPr/>
        </p:nvSpPr>
        <p:spPr>
          <a:xfrm>
            <a:off x="9861199" y="4381981"/>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12A4DDB-93CB-F7A3-CD62-83D6555C1C37}"/>
              </a:ext>
            </a:extLst>
          </p:cNvPr>
          <p:cNvSpPr/>
          <p:nvPr/>
        </p:nvSpPr>
        <p:spPr>
          <a:xfrm>
            <a:off x="10369654" y="4110459"/>
            <a:ext cx="1609955" cy="85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cxnSpLocks/>
            <a:stCxn id="14" idx="6"/>
            <a:endCxn id="21" idx="1"/>
          </p:cNvCxnSpPr>
          <p:nvPr/>
        </p:nvCxnSpPr>
        <p:spPr>
          <a:xfrm>
            <a:off x="10183919" y="4538998"/>
            <a:ext cx="185735"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10369654" y="4339467"/>
            <a:ext cx="1609955" cy="39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sp>
        <p:nvSpPr>
          <p:cNvPr id="25" name="矩形 24">
            <a:extLst>
              <a:ext uri="{FF2B5EF4-FFF2-40B4-BE49-F238E27FC236}">
                <a16:creationId xmlns:a16="http://schemas.microsoft.com/office/drawing/2014/main" id="{04057F1A-A515-E28A-F902-E0839F7A9105}"/>
              </a:ext>
            </a:extLst>
          </p:cNvPr>
          <p:cNvSpPr/>
          <p:nvPr/>
        </p:nvSpPr>
        <p:spPr>
          <a:xfrm>
            <a:off x="7602109" y="3868412"/>
            <a:ext cx="198393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基址寄存器</a:t>
            </a:r>
          </a:p>
        </p:txBody>
      </p:sp>
      <p:sp>
        <p:nvSpPr>
          <p:cNvPr id="26" name="矩形 25">
            <a:extLst>
              <a:ext uri="{FF2B5EF4-FFF2-40B4-BE49-F238E27FC236}">
                <a16:creationId xmlns:a16="http://schemas.microsoft.com/office/drawing/2014/main" id="{6388F317-7CEB-C57D-E411-348701CAB1DF}"/>
              </a:ext>
            </a:extLst>
          </p:cNvPr>
          <p:cNvSpPr/>
          <p:nvPr/>
        </p:nvSpPr>
        <p:spPr>
          <a:xfrm>
            <a:off x="7602109" y="4767694"/>
            <a:ext cx="198393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变址寄存器</a:t>
            </a:r>
          </a:p>
        </p:txBody>
      </p:sp>
      <p:sp>
        <p:nvSpPr>
          <p:cNvPr id="27" name="文本框 26">
            <a:extLst>
              <a:ext uri="{FF2B5EF4-FFF2-40B4-BE49-F238E27FC236}">
                <a16:creationId xmlns:a16="http://schemas.microsoft.com/office/drawing/2014/main" id="{80A34EA0-9ED4-7BF3-E260-EDF394EC0E3A}"/>
              </a:ext>
            </a:extLst>
          </p:cNvPr>
          <p:cNvSpPr txBox="1"/>
          <p:nvPr/>
        </p:nvSpPr>
        <p:spPr>
          <a:xfrm>
            <a:off x="8118715" y="3106820"/>
            <a:ext cx="1237129" cy="369332"/>
          </a:xfrm>
          <a:prstGeom prst="rect">
            <a:avLst/>
          </a:prstGeom>
          <a:noFill/>
        </p:spPr>
        <p:txBody>
          <a:bodyPr wrap="square" rtlCol="0">
            <a:spAutoFit/>
          </a:bodyPr>
          <a:lstStyle/>
          <a:p>
            <a:r>
              <a:rPr lang="zh-CN" altLang="en-US" dirty="0"/>
              <a:t>寄存器组</a:t>
            </a:r>
          </a:p>
        </p:txBody>
      </p:sp>
      <p:cxnSp>
        <p:nvCxnSpPr>
          <p:cNvPr id="29" name="连接符: 肘形 28">
            <a:extLst>
              <a:ext uri="{FF2B5EF4-FFF2-40B4-BE49-F238E27FC236}">
                <a16:creationId xmlns:a16="http://schemas.microsoft.com/office/drawing/2014/main" id="{57D5F3AD-4732-1376-0A9F-7E308B427325}"/>
              </a:ext>
            </a:extLst>
          </p:cNvPr>
          <p:cNvCxnSpPr>
            <a:stCxn id="10" idx="2"/>
            <a:endCxn id="26" idx="1"/>
          </p:cNvCxnSpPr>
          <p:nvPr/>
        </p:nvCxnSpPr>
        <p:spPr>
          <a:xfrm rot="16200000" flipH="1">
            <a:off x="6265983" y="3673615"/>
            <a:ext cx="1853742" cy="818510"/>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连接符: 肘形 30">
            <a:extLst>
              <a:ext uri="{FF2B5EF4-FFF2-40B4-BE49-F238E27FC236}">
                <a16:creationId xmlns:a16="http://schemas.microsoft.com/office/drawing/2014/main" id="{18B8D8AC-C774-3D7F-91DB-264B626F329B}"/>
              </a:ext>
            </a:extLst>
          </p:cNvPr>
          <p:cNvCxnSpPr>
            <a:stCxn id="11" idx="2"/>
            <a:endCxn id="25" idx="1"/>
          </p:cNvCxnSpPr>
          <p:nvPr/>
        </p:nvCxnSpPr>
        <p:spPr>
          <a:xfrm rot="16200000" flipH="1">
            <a:off x="7049403" y="3557753"/>
            <a:ext cx="954460" cy="150952"/>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连接符: 肘形 40">
            <a:extLst>
              <a:ext uri="{FF2B5EF4-FFF2-40B4-BE49-F238E27FC236}">
                <a16:creationId xmlns:a16="http://schemas.microsoft.com/office/drawing/2014/main" id="{D4E4ADC0-4595-6560-E834-C82057383113}"/>
              </a:ext>
            </a:extLst>
          </p:cNvPr>
          <p:cNvCxnSpPr>
            <a:stCxn id="25" idx="3"/>
            <a:endCxn id="14" idx="0"/>
          </p:cNvCxnSpPr>
          <p:nvPr/>
        </p:nvCxnSpPr>
        <p:spPr>
          <a:xfrm>
            <a:off x="9586043" y="4110459"/>
            <a:ext cx="436516" cy="271522"/>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连接符: 肘形 42">
            <a:extLst>
              <a:ext uri="{FF2B5EF4-FFF2-40B4-BE49-F238E27FC236}">
                <a16:creationId xmlns:a16="http://schemas.microsoft.com/office/drawing/2014/main" id="{B7CBAEBA-C480-3F10-6424-443ACC784494}"/>
              </a:ext>
            </a:extLst>
          </p:cNvPr>
          <p:cNvCxnSpPr>
            <a:stCxn id="26" idx="3"/>
            <a:endCxn id="14" idx="4"/>
          </p:cNvCxnSpPr>
          <p:nvPr/>
        </p:nvCxnSpPr>
        <p:spPr>
          <a:xfrm flipV="1">
            <a:off x="9586043" y="4696015"/>
            <a:ext cx="436516" cy="313726"/>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5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P spid="25"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5.PC</a:t>
            </a:r>
            <a:r>
              <a:rPr lang="zh-CN" altLang="en-US" sz="2800" b="1" dirty="0">
                <a:latin typeface="Times New Roman" panose="02020603050405020304" pitchFamily="18" charset="0"/>
                <a:cs typeface="Times New Roman" panose="02020603050405020304" pitchFamily="18" charset="0"/>
              </a:rPr>
              <a:t>相对寻址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282329" y="2283497"/>
            <a:ext cx="4762500" cy="378565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PC</a:t>
            </a:r>
            <a:r>
              <a:rPr lang="zh-CN" altLang="en-US" sz="2000" dirty="0">
                <a:latin typeface="Times New Roman" panose="02020603050405020304" pitchFamily="18" charset="0"/>
                <a:cs typeface="Times New Roman" panose="02020603050405020304" pitchFamily="18" charset="0"/>
              </a:rPr>
              <a:t>相对寻址方式下，在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指令中会存在</a:t>
            </a:r>
            <a:r>
              <a:rPr lang="en-US" altLang="zh-CN" sz="2000" dirty="0">
                <a:latin typeface="Times New Roman" panose="02020603050405020304" pitchFamily="18" charset="0"/>
                <a:cs typeface="Times New Roman" panose="02020603050405020304" pitchFamily="18" charset="0"/>
              </a:rPr>
              <a:t>16</a:t>
            </a:r>
            <a:r>
              <a:rPr lang="zh-CN" altLang="en-US" sz="2000" dirty="0">
                <a:latin typeface="Times New Roman" panose="02020603050405020304" pitchFamily="18" charset="0"/>
                <a:cs typeface="Times New Roman" panose="02020603050405020304" pitchFamily="18" charset="0"/>
              </a:rPr>
              <a:t>位、</a:t>
            </a:r>
            <a:r>
              <a:rPr lang="en-US" altLang="zh-CN" sz="2000" dirty="0">
                <a:latin typeface="Times New Roman" panose="02020603050405020304" pitchFamily="18" charset="0"/>
                <a:cs typeface="Times New Roman" panose="02020603050405020304" pitchFamily="18" charset="0"/>
              </a:rPr>
              <a:t>21</a:t>
            </a:r>
            <a:r>
              <a:rPr lang="zh-CN" altLang="en-US" sz="2000" dirty="0">
                <a:latin typeface="Times New Roman" panose="02020603050405020304" pitchFamily="18" charset="0"/>
                <a:cs typeface="Times New Roman" panose="02020603050405020304" pitchFamily="18" charset="0"/>
              </a:rPr>
              <a:t>位或</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位三种长度的立即数。</a:t>
            </a:r>
            <a:r>
              <a:rPr lang="en-US" altLang="zh-CN" sz="2000" dirty="0">
                <a:latin typeface="Times New Roman" panose="02020603050405020304" pitchFamily="18" charset="0"/>
                <a:cs typeface="Times New Roman" panose="02020603050405020304" pitchFamily="18" charset="0"/>
              </a:rPr>
              <a:t>LA</a:t>
            </a:r>
            <a:r>
              <a:rPr lang="zh-CN" altLang="en-US" sz="2000" dirty="0">
                <a:latin typeface="Times New Roman" panose="02020603050405020304" pitchFamily="18" charset="0"/>
                <a:cs typeface="Times New Roman" panose="02020603050405020304" pitchFamily="18" charset="0"/>
              </a:rPr>
              <a:t>的转移指令一般都会采用</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相对寻址方式来获得跳转的目标地址。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相对寻址方式中一般先</a:t>
            </a:r>
            <a:r>
              <a:rPr lang="zh-CN" altLang="en-US" sz="2000" dirty="0">
                <a:solidFill>
                  <a:srgbClr val="FF0000"/>
                </a:solidFill>
                <a:latin typeface="Times New Roman" panose="02020603050405020304" pitchFamily="18" charset="0"/>
                <a:cs typeface="Times New Roman" panose="02020603050405020304" pitchFamily="18" charset="0"/>
              </a:rPr>
              <a:t>将指令码中的立即数逻辑左移两位后再进行符号扩展得到地址的偏移量，然后将获得的偏移量加上当前程序计数器</a:t>
            </a:r>
            <a:r>
              <a:rPr lang="en-US" altLang="zh-CN" sz="2000" dirty="0">
                <a:solidFill>
                  <a:srgbClr val="FF0000"/>
                </a:solidFill>
                <a:latin typeface="Times New Roman" panose="02020603050405020304" pitchFamily="18" charset="0"/>
                <a:cs typeface="Times New Roman" panose="02020603050405020304" pitchFamily="18" charset="0"/>
              </a:rPr>
              <a:t>PC</a:t>
            </a:r>
            <a:r>
              <a:rPr lang="zh-CN" altLang="en-US" sz="2000" dirty="0">
                <a:solidFill>
                  <a:srgbClr val="FF0000"/>
                </a:solidFill>
                <a:latin typeface="Times New Roman" panose="02020603050405020304" pitchFamily="18" charset="0"/>
                <a:cs typeface="Times New Roman" panose="02020603050405020304" pitchFamily="18" charset="0"/>
              </a:rPr>
              <a:t>的内容</a:t>
            </a:r>
            <a:r>
              <a:rPr lang="zh-CN" altLang="en-US" sz="2000" dirty="0">
                <a:latin typeface="Times New Roman" panose="02020603050405020304" pitchFamily="18" charset="0"/>
                <a:cs typeface="Times New Roman" panose="02020603050405020304" pitchFamily="18" charset="0"/>
              </a:rPr>
              <a:t>，获得的结果就是目标地址。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相对寻址的优点是其操作数地址不是固定的，会随着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值的变化而变化并且与指令地址之前总是相差一个固定值，因此便于程序浮动。</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425713" y="237053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6093271" y="237053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760831" y="2370531"/>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428389" y="2370531"/>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地址</a:t>
            </a:r>
          </a:p>
        </p:txBody>
      </p:sp>
      <p:sp>
        <p:nvSpPr>
          <p:cNvPr id="12" name="矩形 11">
            <a:extLst>
              <a:ext uri="{FF2B5EF4-FFF2-40B4-BE49-F238E27FC236}">
                <a16:creationId xmlns:a16="http://schemas.microsoft.com/office/drawing/2014/main" id="{7C663784-470E-41C1-33D2-1C2C46FF227E}"/>
              </a:ext>
            </a:extLst>
          </p:cNvPr>
          <p:cNvSpPr/>
          <p:nvPr/>
        </p:nvSpPr>
        <p:spPr>
          <a:xfrm>
            <a:off x="5325383" y="4895927"/>
            <a:ext cx="30731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PC</a:t>
            </a:r>
            <a:endParaRPr lang="zh-CN" altLang="en-US" dirty="0">
              <a:solidFill>
                <a:schemeClr val="tx1"/>
              </a:solidFill>
            </a:endParaRPr>
          </a:p>
        </p:txBody>
      </p:sp>
      <p:sp>
        <p:nvSpPr>
          <p:cNvPr id="14" name="流程图: 或者 13">
            <a:extLst>
              <a:ext uri="{FF2B5EF4-FFF2-40B4-BE49-F238E27FC236}">
                <a16:creationId xmlns:a16="http://schemas.microsoft.com/office/drawing/2014/main" id="{EA52EE5D-76B1-5308-3F08-D81E95A261A6}"/>
              </a:ext>
            </a:extLst>
          </p:cNvPr>
          <p:cNvSpPr/>
          <p:nvPr/>
        </p:nvSpPr>
        <p:spPr>
          <a:xfrm>
            <a:off x="6703572" y="4148855"/>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0E3FD6F-709F-5633-7568-059D3ACA2A60}"/>
              </a:ext>
            </a:extLst>
          </p:cNvPr>
          <p:cNvCxnSpPr>
            <a:stCxn id="12" idx="3"/>
            <a:endCxn id="12" idx="3"/>
          </p:cNvCxnSpPr>
          <p:nvPr/>
        </p:nvCxnSpPr>
        <p:spPr>
          <a:xfrm>
            <a:off x="8398528" y="513797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694DC46B-9E52-9553-B509-38C50AC71780}"/>
              </a:ext>
            </a:extLst>
          </p:cNvPr>
          <p:cNvCxnSpPr>
            <a:cxnSpLocks/>
            <a:stCxn id="12" idx="0"/>
            <a:endCxn id="14" idx="4"/>
          </p:cNvCxnSpPr>
          <p:nvPr/>
        </p:nvCxnSpPr>
        <p:spPr>
          <a:xfrm rot="5400000" flipH="1" flipV="1">
            <a:off x="6646925" y="4677920"/>
            <a:ext cx="433038" cy="2976"/>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20">
            <a:extLst>
              <a:ext uri="{FF2B5EF4-FFF2-40B4-BE49-F238E27FC236}">
                <a16:creationId xmlns:a16="http://schemas.microsoft.com/office/drawing/2014/main" id="{612A4DDB-93CB-F7A3-CD62-83D6555C1C37}"/>
              </a:ext>
            </a:extLst>
          </p:cNvPr>
          <p:cNvSpPr/>
          <p:nvPr/>
        </p:nvSpPr>
        <p:spPr>
          <a:xfrm>
            <a:off x="9674922" y="3674145"/>
            <a:ext cx="2341897" cy="122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stCxn id="14" idx="6"/>
            <a:endCxn id="21" idx="1"/>
          </p:cNvCxnSpPr>
          <p:nvPr/>
        </p:nvCxnSpPr>
        <p:spPr>
          <a:xfrm flipV="1">
            <a:off x="7026292" y="4285986"/>
            <a:ext cx="2648630" cy="19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9674922" y="4040748"/>
            <a:ext cx="2341897"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19" name="直接箭头连接符 31">
            <a:extLst>
              <a:ext uri="{FF2B5EF4-FFF2-40B4-BE49-F238E27FC236}">
                <a16:creationId xmlns:a16="http://schemas.microsoft.com/office/drawing/2014/main" id="{3079FF32-3929-79BA-8036-14B2C282EE8A}"/>
              </a:ext>
            </a:extLst>
          </p:cNvPr>
          <p:cNvCxnSpPr>
            <a:cxnSpLocks/>
          </p:cNvCxnSpPr>
          <p:nvPr/>
        </p:nvCxnSpPr>
        <p:spPr>
          <a:xfrm flipV="1">
            <a:off x="8003377" y="2858484"/>
            <a:ext cx="0" cy="433388"/>
          </a:xfrm>
          <a:prstGeom prst="straightConnector1">
            <a:avLst/>
          </a:prstGeom>
          <a:ln w="38100">
            <a:solidFill>
              <a:srgbClr val="00924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32">
            <a:extLst>
              <a:ext uri="{FF2B5EF4-FFF2-40B4-BE49-F238E27FC236}">
                <a16:creationId xmlns:a16="http://schemas.microsoft.com/office/drawing/2014/main" id="{CBAEC6C6-5F62-0A64-7FA8-1B8EED8E9417}"/>
              </a:ext>
            </a:extLst>
          </p:cNvPr>
          <p:cNvCxnSpPr>
            <a:cxnSpLocks/>
          </p:cNvCxnSpPr>
          <p:nvPr/>
        </p:nvCxnSpPr>
        <p:spPr>
          <a:xfrm flipH="1">
            <a:off x="7708139" y="3301396"/>
            <a:ext cx="295238" cy="554"/>
          </a:xfrm>
          <a:prstGeom prst="straightConnector1">
            <a:avLst/>
          </a:prstGeom>
          <a:ln w="38100">
            <a:solidFill>
              <a:srgbClr val="00924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35">
            <a:extLst>
              <a:ext uri="{FF2B5EF4-FFF2-40B4-BE49-F238E27FC236}">
                <a16:creationId xmlns:a16="http://schemas.microsoft.com/office/drawing/2014/main" id="{B673B6B6-A2A6-345C-1B2D-80F5BB531B21}"/>
              </a:ext>
            </a:extLst>
          </p:cNvPr>
          <p:cNvCxnSpPr>
            <a:cxnSpLocks/>
            <a:endCxn id="14" idx="0"/>
          </p:cNvCxnSpPr>
          <p:nvPr/>
        </p:nvCxnSpPr>
        <p:spPr>
          <a:xfrm flipH="1">
            <a:off x="6864932" y="3320271"/>
            <a:ext cx="2579" cy="828584"/>
          </a:xfrm>
          <a:prstGeom prst="straightConnector1">
            <a:avLst/>
          </a:prstGeom>
          <a:ln w="38100">
            <a:solidFill>
              <a:srgbClr val="00924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9F0F42E-AA07-9424-0A1C-2529005E623E}"/>
              </a:ext>
            </a:extLst>
          </p:cNvPr>
          <p:cNvSpPr txBox="1">
            <a:spLocks noChangeArrowheads="1"/>
          </p:cNvSpPr>
          <p:nvPr/>
        </p:nvSpPr>
        <p:spPr bwMode="auto">
          <a:xfrm>
            <a:off x="8074814" y="2898172"/>
            <a:ext cx="2103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dirty="0">
                <a:solidFill>
                  <a:srgbClr val="C00000"/>
                </a:solidFill>
              </a:rPr>
              <a:t>带符号扩展成</a:t>
            </a:r>
            <a:r>
              <a:rPr lang="en-US" altLang="zh-CN" sz="1800" dirty="0">
                <a:solidFill>
                  <a:srgbClr val="C00000"/>
                </a:solidFill>
              </a:rPr>
              <a:t>32</a:t>
            </a:r>
            <a:r>
              <a:rPr lang="zh-CN" altLang="en-US" sz="1800" dirty="0">
                <a:solidFill>
                  <a:srgbClr val="C00000"/>
                </a:solidFill>
              </a:rPr>
              <a:t>位</a:t>
            </a:r>
            <a:endParaRPr lang="en-US" altLang="zh-CN" sz="1800" dirty="0">
              <a:solidFill>
                <a:srgbClr val="C00000"/>
              </a:solidFill>
            </a:endParaRPr>
          </a:p>
          <a:p>
            <a:pPr>
              <a:lnSpc>
                <a:spcPct val="100000"/>
              </a:lnSpc>
              <a:spcBef>
                <a:spcPct val="0"/>
              </a:spcBef>
              <a:buFontTx/>
              <a:buNone/>
            </a:pPr>
            <a:r>
              <a:rPr lang="en-US" altLang="zh-CN" sz="1800" dirty="0">
                <a:solidFill>
                  <a:srgbClr val="C00000"/>
                </a:solidFill>
              </a:rPr>
              <a:t>    </a:t>
            </a:r>
            <a:r>
              <a:rPr lang="zh-CN" altLang="en-US" sz="1800" dirty="0">
                <a:solidFill>
                  <a:srgbClr val="C00000"/>
                </a:solidFill>
              </a:rPr>
              <a:t>并左移</a:t>
            </a:r>
            <a:r>
              <a:rPr lang="en-US" altLang="zh-CN" sz="1800" dirty="0">
                <a:solidFill>
                  <a:srgbClr val="C00000"/>
                </a:solidFill>
              </a:rPr>
              <a:t>2</a:t>
            </a:r>
            <a:r>
              <a:rPr lang="zh-CN" altLang="en-US" sz="1800" dirty="0">
                <a:solidFill>
                  <a:srgbClr val="C00000"/>
                </a:solidFill>
              </a:rPr>
              <a:t>位</a:t>
            </a:r>
          </a:p>
        </p:txBody>
      </p:sp>
      <p:sp>
        <p:nvSpPr>
          <p:cNvPr id="27" name="矩形 26">
            <a:extLst>
              <a:ext uri="{FF2B5EF4-FFF2-40B4-BE49-F238E27FC236}">
                <a16:creationId xmlns:a16="http://schemas.microsoft.com/office/drawing/2014/main" id="{0622E692-F103-677D-68DE-1ED4C96A56CD}"/>
              </a:ext>
            </a:extLst>
          </p:cNvPr>
          <p:cNvSpPr/>
          <p:nvPr/>
        </p:nvSpPr>
        <p:spPr>
          <a:xfrm>
            <a:off x="7063614" y="3166459"/>
            <a:ext cx="644525" cy="260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&lt;&lt;2</a:t>
            </a:r>
            <a:endParaRPr lang="zh-CN" altLang="en-US" b="1" dirty="0">
              <a:solidFill>
                <a:schemeClr val="tx1"/>
              </a:solidFill>
            </a:endParaRPr>
          </a:p>
        </p:txBody>
      </p:sp>
      <p:cxnSp>
        <p:nvCxnSpPr>
          <p:cNvPr id="28" name="直接箭头连接符 34">
            <a:extLst>
              <a:ext uri="{FF2B5EF4-FFF2-40B4-BE49-F238E27FC236}">
                <a16:creationId xmlns:a16="http://schemas.microsoft.com/office/drawing/2014/main" id="{3859771C-F5AA-A2E2-3E23-0E733BB6D7C8}"/>
              </a:ext>
            </a:extLst>
          </p:cNvPr>
          <p:cNvCxnSpPr>
            <a:cxnSpLocks/>
          </p:cNvCxnSpPr>
          <p:nvPr/>
        </p:nvCxnSpPr>
        <p:spPr>
          <a:xfrm flipH="1">
            <a:off x="6864932" y="3301396"/>
            <a:ext cx="190500" cy="0"/>
          </a:xfrm>
          <a:prstGeom prst="straightConnector1">
            <a:avLst/>
          </a:prstGeom>
          <a:ln w="38100">
            <a:solidFill>
              <a:srgbClr val="00924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0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P spid="26"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439769" y="1286195"/>
            <a:ext cx="11312461" cy="707886"/>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是龙芯架构指令集的</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位版本，其指令数较少但实现了对计算机基础功能的全部支持，比较适合于教学讲解，下面我们将介绍</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指令集中的常用指令类型。</a:t>
            </a:r>
            <a:r>
              <a:rPr lang="en-US" altLang="zh-CN" sz="2000" dirty="0">
                <a:latin typeface="+mn-ea"/>
              </a:rPr>
              <a:t>	</a:t>
            </a:r>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381632" y="2099983"/>
            <a:ext cx="11312461" cy="3693319"/>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endParaRPr lang="en-US" altLang="zh-CN" sz="2400" b="1" dirty="0">
              <a:latin typeface="+mn-ea"/>
            </a:endParaRPr>
          </a:p>
          <a:p>
            <a:pPr algn="just"/>
            <a:r>
              <a:rPr lang="en-US" altLang="zh-CN" sz="2000" b="1" dirty="0">
                <a:latin typeface="+mn-ea"/>
              </a:rPr>
              <a:t>	 </a:t>
            </a:r>
            <a:r>
              <a:rPr lang="zh-CN" altLang="en-US" sz="2000" dirty="0">
                <a:latin typeface="+mn-ea"/>
              </a:rPr>
              <a:t>数据处理指令主要包括加减乘除，逻辑运算和符号扩展等针对数据运算和处理的指令，也是所有指令集中必不可少的基础指令类型。</a:t>
            </a:r>
            <a:endParaRPr lang="en-US" altLang="zh-CN" sz="2000" dirty="0">
              <a:latin typeface="+mn-ea"/>
            </a:endParaRPr>
          </a:p>
          <a:p>
            <a:pPr algn="just"/>
            <a:r>
              <a:rPr lang="en-US" altLang="zh-CN" sz="2000" dirty="0">
                <a:latin typeface="+mn-ea"/>
              </a:rPr>
              <a:t>	</a:t>
            </a:r>
          </a:p>
          <a:p>
            <a:pPr marL="800100" lvl="1" indent="-342900" algn="just">
              <a:buFont typeface="Wingdings" pitchFamily="2" charset="2"/>
              <a:buChar char="Ø"/>
            </a:pPr>
            <a:r>
              <a:rPr lang="en-US" altLang="zh-CN" dirty="0"/>
              <a:t>ADD.W</a:t>
            </a:r>
            <a:r>
              <a:rPr lang="zh-CN" altLang="zh-CN" dirty="0"/>
              <a:t>寄存器加法指令</a:t>
            </a:r>
            <a:r>
              <a:rPr lang="zh-CN" altLang="zh-CN" sz="2000" dirty="0"/>
              <a:t> </a:t>
            </a:r>
            <a:endParaRPr lang="en-US" altLang="zh-CN" sz="2000" dirty="0"/>
          </a:p>
          <a:p>
            <a:r>
              <a:rPr lang="en-US" altLang="zh-CN" dirty="0"/>
              <a:t>	</a:t>
            </a:r>
            <a:r>
              <a:rPr lang="zh-CN" altLang="zh-CN" dirty="0"/>
              <a:t>指令格式：</a:t>
            </a:r>
            <a:r>
              <a:rPr lang="en-US" altLang="zh-CN" dirty="0" err="1"/>
              <a:t>add.w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r>
              <a:rPr lang="en-US" altLang="zh-CN" dirty="0"/>
              <a:t>				</a:t>
            </a:r>
            <a:endParaRPr lang="zh-CN" altLang="zh-CN" dirty="0"/>
          </a:p>
          <a:p>
            <a:r>
              <a:rPr lang="en-US" altLang="zh-CN" dirty="0"/>
              <a:t>	</a:t>
            </a:r>
            <a:r>
              <a:rPr lang="zh-CN" altLang="zh-CN" dirty="0"/>
              <a:t>指令功能：</a:t>
            </a:r>
            <a:r>
              <a:rPr lang="en-US" altLang="zh-CN" dirty="0"/>
              <a:t>ADD.W</a:t>
            </a:r>
            <a:r>
              <a:rPr lang="zh-CN" altLang="zh-CN" dirty="0"/>
              <a:t>将通用寄存器</a:t>
            </a:r>
            <a:r>
              <a:rPr lang="en-US" altLang="zh-CN" dirty="0" err="1"/>
              <a:t>rj</a:t>
            </a:r>
            <a:r>
              <a:rPr lang="zh-CN" altLang="zh-CN" dirty="0"/>
              <a:t>中的</a:t>
            </a:r>
            <a:r>
              <a:rPr lang="en-US" altLang="zh-CN" dirty="0"/>
              <a:t>[31:0]</a:t>
            </a:r>
            <a:r>
              <a:rPr lang="zh-CN" altLang="zh-CN" dirty="0"/>
              <a:t>位数据加上通用寄存器</a:t>
            </a:r>
            <a:r>
              <a:rPr lang="en-US" altLang="zh-CN" dirty="0" err="1"/>
              <a:t>rk</a:t>
            </a:r>
            <a:r>
              <a:rPr lang="zh-CN" altLang="zh-CN" dirty="0"/>
              <a:t>中的</a:t>
            </a:r>
            <a:r>
              <a:rPr lang="en-US" altLang="zh-CN" dirty="0"/>
              <a:t>[31:0] </a:t>
            </a:r>
            <a:r>
              <a:rPr lang="zh-CN" altLang="zh-CN" dirty="0"/>
              <a:t>位数据，所得结果的</a:t>
            </a:r>
            <a:r>
              <a:rPr lang="en-US" altLang="zh-CN" dirty="0"/>
              <a:t>[31:0]	</a:t>
            </a:r>
            <a:r>
              <a:rPr lang="zh-CN" altLang="zh-CN" dirty="0"/>
              <a:t>位符号扩展后写入通用寄存器</a:t>
            </a:r>
            <a:r>
              <a:rPr lang="en-US" altLang="zh-CN" dirty="0" err="1"/>
              <a:t>rd</a:t>
            </a:r>
            <a:r>
              <a:rPr lang="zh-CN" altLang="zh-CN" dirty="0"/>
              <a:t>中，即</a:t>
            </a:r>
            <a:r>
              <a:rPr lang="en-US" altLang="zh-CN" dirty="0" err="1"/>
              <a:t>rd</a:t>
            </a:r>
            <a:r>
              <a:rPr lang="en-US" altLang="zh-CN" dirty="0"/>
              <a:t>=</a:t>
            </a:r>
            <a:r>
              <a:rPr lang="en-US" altLang="zh-CN" dirty="0" err="1"/>
              <a:t>rj+rk</a:t>
            </a:r>
            <a:r>
              <a:rPr lang="zh-CN" altLang="zh-CN" dirty="0"/>
              <a:t>。</a:t>
            </a:r>
          </a:p>
          <a:p>
            <a:r>
              <a:rPr lang="en-US" altLang="zh-CN" dirty="0"/>
              <a:t>	</a:t>
            </a:r>
            <a:r>
              <a:rPr lang="zh-CN" altLang="zh-CN" dirty="0"/>
              <a:t>例如：</a:t>
            </a:r>
          </a:p>
          <a:p>
            <a:r>
              <a:rPr lang="en-US" altLang="zh-CN" dirty="0"/>
              <a:t>	</a:t>
            </a:r>
            <a:r>
              <a:rPr lang="en-US" altLang="zh-CN" dirty="0" err="1"/>
              <a:t>add.w</a:t>
            </a:r>
            <a:r>
              <a:rPr lang="en-US" altLang="zh-CN" dirty="0"/>
              <a:t>	  r5, r6, r7	</a:t>
            </a:r>
            <a:r>
              <a:rPr lang="zh-CN" altLang="zh-CN" dirty="0"/>
              <a:t>；</a:t>
            </a:r>
            <a:r>
              <a:rPr lang="zh-CN" altLang="en-US" dirty="0"/>
              <a:t>   </a:t>
            </a:r>
            <a:r>
              <a:rPr lang="en-US" altLang="zh-CN" dirty="0"/>
              <a:t>r5=r6+r7</a:t>
            </a: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80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fade">
                                      <p:cBhvr>
                                        <p:cTn id="33" dur="500"/>
                                        <p:tgtEl>
                                          <p:spTgt spid="8">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5232202"/>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ADDI.W	</a:t>
            </a:r>
            <a:r>
              <a:rPr lang="zh-CN" altLang="zh-CN" dirty="0"/>
              <a:t>带立即数的加法指令</a:t>
            </a:r>
          </a:p>
          <a:p>
            <a:r>
              <a:rPr lang="en-US" altLang="zh-CN" dirty="0"/>
              <a:t>	</a:t>
            </a:r>
            <a:r>
              <a:rPr lang="zh-CN" altLang="zh-CN" dirty="0"/>
              <a:t>指令格式：</a:t>
            </a:r>
            <a:r>
              <a:rPr lang="en-US" altLang="zh-CN" dirty="0" err="1"/>
              <a:t>addi.w</a:t>
            </a:r>
            <a:r>
              <a:rPr lang="en-US" altLang="zh-CN" dirty="0"/>
              <a:t>   </a:t>
            </a:r>
            <a:r>
              <a:rPr lang="en-US" altLang="zh-CN" dirty="0" err="1"/>
              <a:t>rd</a:t>
            </a:r>
            <a:r>
              <a:rPr lang="en-US" altLang="zh-CN" dirty="0"/>
              <a:t>, </a:t>
            </a:r>
            <a:r>
              <a:rPr lang="en-US" altLang="zh-CN" dirty="0" err="1"/>
              <a:t>rj</a:t>
            </a:r>
            <a:r>
              <a:rPr lang="en-US" altLang="zh-CN" dirty="0"/>
              <a:t>, si12        </a:t>
            </a:r>
            <a:endParaRPr lang="zh-CN" altLang="zh-CN" dirty="0"/>
          </a:p>
          <a:p>
            <a:r>
              <a:rPr lang="en-US" altLang="zh-CN" dirty="0"/>
              <a:t>	</a:t>
            </a:r>
            <a:r>
              <a:rPr lang="zh-CN" altLang="zh-CN" dirty="0"/>
              <a:t>指令功能：</a:t>
            </a:r>
            <a:r>
              <a:rPr lang="en-US" altLang="zh-CN" dirty="0"/>
              <a:t>ADDI.W</a:t>
            </a:r>
            <a:r>
              <a:rPr lang="zh-CN" altLang="zh-CN" dirty="0"/>
              <a:t>将通用寄存器</a:t>
            </a:r>
            <a:r>
              <a:rPr lang="en-US" altLang="zh-CN" dirty="0" err="1"/>
              <a:t>rj</a:t>
            </a:r>
            <a:r>
              <a:rPr lang="zh-CN" altLang="zh-CN" dirty="0"/>
              <a:t>中的</a:t>
            </a:r>
            <a:r>
              <a:rPr lang="en-US" altLang="zh-CN" dirty="0"/>
              <a:t>[31:0]</a:t>
            </a:r>
            <a:r>
              <a:rPr lang="zh-CN" altLang="zh-CN" dirty="0"/>
              <a:t>位数据加上</a:t>
            </a:r>
            <a:r>
              <a:rPr lang="en-US" altLang="zh-CN" dirty="0"/>
              <a:t>12</a:t>
            </a:r>
            <a:r>
              <a:rPr lang="zh-CN" altLang="zh-CN" dirty="0"/>
              <a:t>比特立即数</a:t>
            </a:r>
            <a:r>
              <a:rPr lang="en-US" altLang="zh-CN" dirty="0"/>
              <a:t>si12</a:t>
            </a:r>
            <a:r>
              <a:rPr lang="zh-CN" altLang="zh-CN" dirty="0"/>
              <a:t>符号扩展后的</a:t>
            </a:r>
            <a:r>
              <a:rPr lang="en-US" altLang="zh-CN" dirty="0"/>
              <a:t>32</a:t>
            </a:r>
            <a:r>
              <a:rPr lang="zh-CN" altLang="zh-CN" dirty="0"/>
              <a:t>位数据，所得</a:t>
            </a:r>
            <a:r>
              <a:rPr lang="en-US" altLang="zh-CN" dirty="0"/>
              <a:t>	</a:t>
            </a:r>
            <a:r>
              <a:rPr lang="zh-CN" altLang="zh-CN" dirty="0"/>
              <a:t>结果的</a:t>
            </a:r>
            <a:r>
              <a:rPr lang="en-US" altLang="zh-CN" dirty="0"/>
              <a:t>[31:0]</a:t>
            </a:r>
            <a:r>
              <a:rPr lang="zh-CN" altLang="zh-CN" dirty="0"/>
              <a:t>位符号扩展后写入通用寄存器</a:t>
            </a:r>
            <a:r>
              <a:rPr lang="en-US" altLang="zh-CN" dirty="0" err="1"/>
              <a:t>rd</a:t>
            </a:r>
            <a:r>
              <a:rPr lang="zh-CN" altLang="zh-CN" dirty="0"/>
              <a:t>中。该指令执行时不会对溢出情况做任何特殊处理。</a:t>
            </a:r>
          </a:p>
          <a:p>
            <a:r>
              <a:rPr lang="en-US" altLang="zh-CN" dirty="0"/>
              <a:t>	</a:t>
            </a:r>
            <a:r>
              <a:rPr lang="zh-CN" altLang="zh-CN" dirty="0"/>
              <a:t>例如：</a:t>
            </a:r>
          </a:p>
          <a:p>
            <a:r>
              <a:rPr lang="en-US" altLang="zh-CN" dirty="0"/>
              <a:t>	</a:t>
            </a:r>
            <a:r>
              <a:rPr lang="en-US" altLang="zh-CN" dirty="0" err="1"/>
              <a:t>addi.w</a:t>
            </a:r>
            <a:r>
              <a:rPr lang="en-US" altLang="zh-CN" dirty="0"/>
              <a:t>   r5, r6, 5	</a:t>
            </a:r>
            <a:r>
              <a:rPr lang="zh-CN" altLang="zh-CN" dirty="0"/>
              <a:t>；</a:t>
            </a:r>
            <a:r>
              <a:rPr lang="zh-CN" altLang="en-US" dirty="0"/>
              <a:t>  </a:t>
            </a:r>
            <a:r>
              <a:rPr lang="en-US" altLang="zh-CN" dirty="0"/>
              <a:t>r5=r6+5</a:t>
            </a:r>
          </a:p>
          <a:p>
            <a:endParaRPr lang="en-US" altLang="zh-CN" dirty="0"/>
          </a:p>
          <a:p>
            <a:pPr marL="742950" lvl="1" indent="-285750">
              <a:buFont typeface="Wingdings" pitchFamily="2" charset="2"/>
              <a:buChar char="Ø"/>
            </a:pPr>
            <a:r>
              <a:rPr lang="en-US" altLang="zh-CN" dirty="0"/>
              <a:t>SUB.W</a:t>
            </a:r>
            <a:r>
              <a:rPr lang="zh-CN" altLang="zh-CN" dirty="0"/>
              <a:t>寄存器减法指令</a:t>
            </a:r>
            <a:endParaRPr lang="en-US" altLang="zh-CN" dirty="0"/>
          </a:p>
          <a:p>
            <a:r>
              <a:rPr lang="en-US" altLang="zh-CN" dirty="0"/>
              <a:t>	</a:t>
            </a:r>
            <a:r>
              <a:rPr lang="zh-CN" altLang="zh-CN" dirty="0"/>
              <a:t>指令格式：</a:t>
            </a:r>
            <a:r>
              <a:rPr lang="en-US" altLang="zh-CN" dirty="0" err="1"/>
              <a:t>sub.w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r>
              <a:rPr lang="en-US" altLang="zh-CN" dirty="0"/>
              <a:t>				</a:t>
            </a:r>
            <a:endParaRPr lang="zh-CN" altLang="zh-CN" dirty="0"/>
          </a:p>
          <a:p>
            <a:r>
              <a:rPr lang="en-US" altLang="zh-CN" dirty="0"/>
              <a:t>	</a:t>
            </a:r>
            <a:r>
              <a:rPr lang="zh-CN" altLang="zh-CN" dirty="0"/>
              <a:t>指令功能：</a:t>
            </a:r>
            <a:r>
              <a:rPr lang="en-US" altLang="zh-CN" dirty="0"/>
              <a:t>SUB.W</a:t>
            </a:r>
            <a:r>
              <a:rPr lang="zh-CN" altLang="zh-CN" dirty="0"/>
              <a:t>将通用寄存器</a:t>
            </a:r>
            <a:r>
              <a:rPr lang="en-US" altLang="zh-CN" dirty="0" err="1"/>
              <a:t>rj</a:t>
            </a:r>
            <a:r>
              <a:rPr lang="zh-CN" altLang="zh-CN" dirty="0"/>
              <a:t>中的</a:t>
            </a:r>
            <a:r>
              <a:rPr lang="en-US" altLang="zh-CN" dirty="0"/>
              <a:t>[31:0]</a:t>
            </a:r>
            <a:r>
              <a:rPr lang="zh-CN" altLang="zh-CN" dirty="0"/>
              <a:t>位数据减去通用寄存器</a:t>
            </a:r>
            <a:r>
              <a:rPr lang="en-US" altLang="zh-CN" dirty="0" err="1"/>
              <a:t>rk</a:t>
            </a:r>
            <a:r>
              <a:rPr lang="zh-CN" altLang="zh-CN" dirty="0"/>
              <a:t>中的</a:t>
            </a:r>
            <a:r>
              <a:rPr lang="en-US" altLang="zh-CN" dirty="0"/>
              <a:t>[31:0] </a:t>
            </a:r>
            <a:r>
              <a:rPr lang="zh-CN" altLang="zh-CN" dirty="0"/>
              <a:t>位数据，所得结果的</a:t>
            </a:r>
            <a:r>
              <a:rPr lang="en-US" altLang="zh-CN" dirty="0"/>
              <a:t>[31:0]	</a:t>
            </a:r>
            <a:r>
              <a:rPr lang="zh-CN" altLang="zh-CN" dirty="0"/>
              <a:t>位符号扩展后写入通用寄存器</a:t>
            </a:r>
            <a:r>
              <a:rPr lang="en-US" altLang="zh-CN" dirty="0" err="1"/>
              <a:t>rd</a:t>
            </a:r>
            <a:r>
              <a:rPr lang="zh-CN" altLang="zh-CN" dirty="0"/>
              <a:t>中，即</a:t>
            </a:r>
            <a:r>
              <a:rPr lang="en-US" altLang="zh-CN" dirty="0" err="1"/>
              <a:t>rd</a:t>
            </a:r>
            <a:r>
              <a:rPr lang="en-US" altLang="zh-CN" dirty="0"/>
              <a:t>=</a:t>
            </a:r>
            <a:r>
              <a:rPr lang="en-US" altLang="zh-CN" dirty="0" err="1"/>
              <a:t>rj-rk</a:t>
            </a:r>
            <a:r>
              <a:rPr lang="zh-CN" altLang="zh-CN" dirty="0"/>
              <a:t>。</a:t>
            </a:r>
          </a:p>
          <a:p>
            <a:r>
              <a:rPr lang="en-US" altLang="zh-CN" dirty="0"/>
              <a:t>	</a:t>
            </a:r>
            <a:r>
              <a:rPr lang="zh-CN" altLang="zh-CN" dirty="0"/>
              <a:t>例如：</a:t>
            </a:r>
          </a:p>
          <a:p>
            <a:r>
              <a:rPr lang="en-US" altLang="zh-CN" dirty="0"/>
              <a:t>	</a:t>
            </a:r>
            <a:r>
              <a:rPr lang="en-US" altLang="zh-CN" dirty="0" err="1"/>
              <a:t>sub.w</a:t>
            </a:r>
            <a:r>
              <a:rPr lang="en-US" altLang="zh-CN" dirty="0"/>
              <a:t>   r5, r6, r7				</a:t>
            </a:r>
            <a:r>
              <a:rPr lang="zh-CN" altLang="zh-CN" dirty="0"/>
              <a:t>；</a:t>
            </a:r>
            <a:r>
              <a:rPr lang="en-US" altLang="zh-CN" dirty="0"/>
              <a:t>r5=r6-r7</a:t>
            </a:r>
            <a:endParaRPr lang="zh-CN"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6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Effect transition="in" filter="fade">
                                      <p:cBhvr>
                                        <p:cTn id="15"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指令集架构（</a:t>
            </a:r>
            <a:r>
              <a:rPr lang="en-US" altLang="zh-CN" dirty="0">
                <a:latin typeface="Times New Roman" panose="02020603050405020304" pitchFamily="18" charset="0"/>
                <a:cs typeface="Times New Roman" panose="02020603050405020304" pitchFamily="18" charset="0"/>
              </a:rPr>
              <a:t>Instruction Set Architecture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ISA</a:t>
            </a:r>
            <a:r>
              <a:rPr lang="zh-CN" altLang="en-US" dirty="0"/>
              <a:t>）</a:t>
            </a:r>
            <a:endParaRPr lang="en-US" altLang="zh-CN" dirty="0"/>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5016758"/>
          </a:xfrm>
          <a:prstGeom prst="rect">
            <a:avLst/>
          </a:prstGeom>
          <a:noFill/>
        </p:spPr>
        <p:txBody>
          <a:bodyPr wrap="square" rtlCol="0">
            <a:spAutoFit/>
          </a:bodyPr>
          <a:lstStyle/>
          <a:p>
            <a:r>
              <a:rPr lang="en-US" altLang="zh-CN" sz="1800" b="0" dirty="0">
                <a:latin typeface="+mn-ea"/>
              </a:rPr>
              <a:t>	</a:t>
            </a:r>
            <a:r>
              <a:rPr lang="zh-CN" altLang="en-US" sz="2000" b="0" dirty="0">
                <a:latin typeface="+mn-ea"/>
              </a:rPr>
              <a:t>指令集架构，又称指令集或指令集体系，是计算机体系结构中与程序设计有关的部分，包含了基本数据类型、指令集、寄存器、寻址模式、存储体系、中断、异常处理以及外部</a:t>
            </a:r>
            <a:r>
              <a:rPr lang="en-US" altLang="zh-CN" sz="2000" b="0" dirty="0">
                <a:latin typeface="+mn-ea"/>
              </a:rPr>
              <a:t>I/O</a:t>
            </a:r>
            <a:r>
              <a:rPr lang="zh-CN" altLang="en-US" sz="2000" b="0" dirty="0">
                <a:latin typeface="+mn-ea"/>
              </a:rPr>
              <a:t>。指令集架构包含一系列的</a:t>
            </a:r>
            <a:r>
              <a:rPr lang="en-US" altLang="zh-CN" sz="2000" b="0" dirty="0">
                <a:latin typeface="Times New Roman" panose="02020603050405020304" pitchFamily="18" charset="0"/>
                <a:cs typeface="Times New Roman" panose="02020603050405020304" pitchFamily="18" charset="0"/>
              </a:rPr>
              <a:t>opcode</a:t>
            </a:r>
            <a:r>
              <a:rPr lang="zh-CN" altLang="en-US" sz="2000" b="0" dirty="0">
                <a:latin typeface="+mn-ea"/>
              </a:rPr>
              <a:t>（机器语言中的操作码），以及由特定处理器执行的基本命令。</a:t>
            </a:r>
            <a:endParaRPr lang="en-US" altLang="zh-CN" sz="2000" b="0" dirty="0">
              <a:latin typeface="+mn-ea"/>
            </a:endParaRPr>
          </a:p>
          <a:p>
            <a:endParaRPr lang="en-US" altLang="zh-CN" sz="2000" dirty="0">
              <a:latin typeface="+mn-ea"/>
            </a:endParaRPr>
          </a:p>
          <a:p>
            <a:r>
              <a:rPr lang="en-US" altLang="zh-CN" sz="2000" dirty="0">
                <a:latin typeface="+mn-ea"/>
              </a:rPr>
              <a:t>	</a:t>
            </a:r>
            <a:r>
              <a:rPr lang="zh-CN" altLang="en-US" sz="2000" dirty="0">
                <a:latin typeface="+mn-ea"/>
              </a:rPr>
              <a:t>目前常见的指令集架构包括：</a:t>
            </a:r>
            <a:endParaRPr lang="en-US" altLang="zh-CN" sz="2000" dirty="0">
              <a:latin typeface="+mn-ea"/>
            </a:endParaRPr>
          </a:p>
          <a:p>
            <a:pPr>
              <a:lnSpc>
                <a:spcPct val="200000"/>
              </a:lnSpc>
            </a:pPr>
            <a:r>
              <a:rPr lang="en-US" altLang="zh-CN" sz="2000" dirty="0">
                <a:latin typeface="+mn-ea"/>
              </a:rPr>
              <a:t>		</a:t>
            </a:r>
            <a:r>
              <a:rPr lang="zh-CN" altLang="en-US" sz="2000" dirty="0">
                <a:solidFill>
                  <a:schemeClr val="accent6">
                    <a:lumMod val="75000"/>
                  </a:schemeClr>
                </a:solidFill>
                <a:latin typeface="+mn-ea"/>
              </a:rPr>
              <a:t>复杂指令集（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Complex Instruction Set Computing</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CISC</a:t>
            </a:r>
            <a:r>
              <a:rPr lang="zh-CN" altLang="en-US" sz="2000" dirty="0">
                <a:solidFill>
                  <a:schemeClr val="accent6">
                    <a:lumMod val="75000"/>
                  </a:schemeClr>
                </a:solidFill>
                <a:latin typeface="+mn-ea"/>
              </a:rPr>
              <a:t>）</a:t>
            </a:r>
            <a:endParaRPr lang="en-US" altLang="zh-CN" sz="2000" dirty="0">
              <a:solidFill>
                <a:schemeClr val="accent6">
                  <a:lumMod val="75000"/>
                </a:schemeClr>
              </a:solidFill>
              <a:latin typeface="+mn-ea"/>
            </a:endParaRPr>
          </a:p>
          <a:p>
            <a:pPr>
              <a:lnSpc>
                <a:spcPct val="200000"/>
              </a:lnSpc>
            </a:pPr>
            <a:r>
              <a:rPr lang="en-US" altLang="zh-CN" sz="2000" dirty="0">
                <a:latin typeface="+mn-ea"/>
              </a:rPr>
              <a:t>		</a:t>
            </a:r>
            <a:r>
              <a:rPr lang="zh-CN" altLang="en-US" sz="2000" dirty="0">
                <a:solidFill>
                  <a:schemeClr val="accent6">
                    <a:lumMod val="75000"/>
                  </a:schemeClr>
                </a:solidFill>
                <a:latin typeface="+mn-ea"/>
              </a:rPr>
              <a:t>精简指令集（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Reduced Instruction Set Computing</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RISC</a:t>
            </a:r>
            <a:r>
              <a:rPr lang="zh-CN" altLang="en-US" sz="2000" dirty="0">
                <a:solidFill>
                  <a:schemeClr val="accent6">
                    <a:lumMod val="75000"/>
                  </a:schemeClr>
                </a:solidFill>
                <a:latin typeface="+mn-ea"/>
              </a:rPr>
              <a:t>）</a:t>
            </a:r>
            <a:endParaRPr lang="en-US" altLang="zh-CN" sz="2000" dirty="0">
              <a:solidFill>
                <a:schemeClr val="accent6">
                  <a:lumMod val="75000"/>
                </a:schemeClr>
              </a:solidFill>
              <a:latin typeface="+mn-ea"/>
            </a:endParaRPr>
          </a:p>
          <a:p>
            <a:pPr>
              <a:lnSpc>
                <a:spcPct val="200000"/>
              </a:lnSpc>
            </a:pPr>
            <a:r>
              <a:rPr lang="en-US" altLang="zh-CN" sz="2000" dirty="0">
                <a:latin typeface="+mn-ea"/>
              </a:rPr>
              <a:t>		</a:t>
            </a:r>
            <a:r>
              <a:rPr lang="zh-CN" altLang="en-US" sz="2000" dirty="0">
                <a:latin typeface="+mn-ea"/>
              </a:rPr>
              <a:t>显式并行指令集（</a:t>
            </a:r>
            <a:r>
              <a:rPr lang="en-US" altLang="zh-CN" sz="2000" dirty="0">
                <a:latin typeface="Times New Roman" panose="02020603050405020304" pitchFamily="18" charset="0"/>
                <a:cs typeface="Times New Roman" panose="02020603050405020304" pitchFamily="18" charset="0"/>
              </a:rPr>
              <a:t>Explicitly Parallel Instruction Computing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EPIC</a:t>
            </a:r>
            <a:r>
              <a:rPr lang="zh-CN" altLang="en-US" sz="2000" dirty="0">
                <a:latin typeface="+mn-ea"/>
              </a:rPr>
              <a:t>）</a:t>
            </a:r>
            <a:endParaRPr lang="en-US" altLang="zh-CN" sz="2000" dirty="0">
              <a:latin typeface="+mn-ea"/>
            </a:endParaRPr>
          </a:p>
          <a:p>
            <a:pPr>
              <a:lnSpc>
                <a:spcPct val="200000"/>
              </a:lnSpc>
            </a:pPr>
            <a:r>
              <a:rPr lang="en-US" altLang="zh-CN" sz="2000" dirty="0">
                <a:latin typeface="+mn-ea"/>
              </a:rPr>
              <a:t>		</a:t>
            </a:r>
            <a:r>
              <a:rPr lang="zh-CN" altLang="en-US" sz="2000" dirty="0">
                <a:latin typeface="+mn-ea"/>
              </a:rPr>
              <a:t>以及超长指令字指令集（</a:t>
            </a:r>
            <a:r>
              <a:rPr lang="en-US" altLang="zh-CN" sz="2000" dirty="0">
                <a:latin typeface="Times New Roman" panose="02020603050405020304" pitchFamily="18" charset="0"/>
                <a:cs typeface="Times New Roman" panose="02020603050405020304" pitchFamily="18" charset="0"/>
              </a:rPr>
              <a:t>Very Long Instruction Word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VLIW</a:t>
            </a:r>
            <a:r>
              <a:rPr lang="zh-CN" altLang="en-US" sz="2000" dirty="0">
                <a:latin typeface="+mn-ea"/>
              </a:rPr>
              <a:t>）</a:t>
            </a:r>
            <a:endParaRPr lang="en-US" altLang="zh-CN" sz="2000" dirty="0">
              <a:latin typeface="+mn-ea"/>
            </a:endParaRPr>
          </a:p>
          <a:p>
            <a:r>
              <a:rPr lang="en-US" altLang="zh-CN" sz="2000" dirty="0">
                <a:latin typeface="+mn-ea"/>
              </a:rPr>
              <a:t>	</a:t>
            </a:r>
          </a:p>
          <a:p>
            <a:r>
              <a:rPr lang="en-US" altLang="zh-CN" sz="2000" dirty="0">
                <a:latin typeface="+mn-ea"/>
              </a:rPr>
              <a:t>	</a:t>
            </a:r>
            <a:r>
              <a:rPr lang="zh-CN" altLang="en-US" sz="2000" dirty="0">
                <a:latin typeface="+mn-ea"/>
              </a:rPr>
              <a:t>本节我们主要介绍的是复杂指令集与精简指令集，这两类指令集也是当前计算机市场上应用最广的两种指令集。</a:t>
            </a:r>
            <a:endParaRPr lang="zh-CN" altLang="en-US" dirty="0"/>
          </a:p>
        </p:txBody>
      </p:sp>
    </p:spTree>
    <p:extLst>
      <p:ext uri="{BB962C8B-B14F-4D97-AF65-F5344CB8AC3E}">
        <p14:creationId xmlns:p14="http://schemas.microsoft.com/office/powerpoint/2010/main" val="976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5509200"/>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MUL.W,MULH.W[U]</a:t>
            </a:r>
            <a:r>
              <a:rPr lang="zh-CN" altLang="zh-CN" dirty="0"/>
              <a:t>乘法指令</a:t>
            </a:r>
          </a:p>
          <a:p>
            <a:r>
              <a:rPr lang="en-US" altLang="zh-CN" dirty="0"/>
              <a:t>	</a:t>
            </a:r>
            <a:r>
              <a:rPr lang="zh-CN" altLang="zh-CN" dirty="0"/>
              <a:t>指令格式：</a:t>
            </a:r>
            <a:r>
              <a:rPr lang="en-US" altLang="zh-CN" dirty="0" err="1"/>
              <a:t>mul.w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mulh.w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mulh.wu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MUL.W</a:t>
            </a:r>
            <a:r>
              <a:rPr lang="zh-CN" altLang="zh-CN" dirty="0"/>
              <a:t>指令将通用寄存器</a:t>
            </a:r>
            <a:r>
              <a:rPr lang="en-US" altLang="zh-CN" dirty="0" err="1"/>
              <a:t>rj</a:t>
            </a:r>
            <a:r>
              <a:rPr lang="zh-CN" altLang="zh-CN" dirty="0"/>
              <a:t>中的数据与通用寄存器</a:t>
            </a:r>
            <a:r>
              <a:rPr lang="en-US" altLang="zh-CN" dirty="0" err="1"/>
              <a:t>rk</a:t>
            </a:r>
            <a:r>
              <a:rPr lang="zh-CN" altLang="zh-CN" dirty="0"/>
              <a:t>中的数据进行相乘，乘积结果的</a:t>
            </a:r>
            <a:r>
              <a:rPr lang="en-US" altLang="zh-CN" dirty="0"/>
              <a:t>[31:0]</a:t>
            </a:r>
            <a:r>
              <a:rPr lang="zh-CN" altLang="zh-CN" dirty="0"/>
              <a:t>位数据写入通用寄存器</a:t>
            </a:r>
            <a:r>
              <a:rPr lang="en-US" altLang="zh-CN" dirty="0" err="1"/>
              <a:t>rd</a:t>
            </a:r>
            <a:r>
              <a:rPr lang="zh-CN" altLang="zh-CN" dirty="0"/>
              <a:t>中。</a:t>
            </a:r>
            <a:r>
              <a:rPr lang="en-US" altLang="zh-CN" dirty="0"/>
              <a:t>MULH.W</a:t>
            </a:r>
            <a:r>
              <a:rPr lang="zh-CN" altLang="zh-CN" dirty="0"/>
              <a:t>将寄存器</a:t>
            </a:r>
            <a:r>
              <a:rPr lang="en-US" altLang="zh-CN" dirty="0" err="1"/>
              <a:t>rj</a:t>
            </a:r>
            <a:r>
              <a:rPr lang="zh-CN" altLang="zh-CN" dirty="0"/>
              <a:t>和</a:t>
            </a:r>
            <a:r>
              <a:rPr lang="en-US" altLang="zh-CN" dirty="0" err="1"/>
              <a:t>rk</a:t>
            </a:r>
            <a:r>
              <a:rPr lang="zh-CN" altLang="zh-CN" dirty="0"/>
              <a:t>中的数据视为有符号数进行相乘，乘积结果的</a:t>
            </a:r>
            <a:r>
              <a:rPr lang="en-US" altLang="zh-CN" dirty="0"/>
              <a:t>[63:32]</a:t>
            </a:r>
            <a:r>
              <a:rPr lang="zh-CN" altLang="zh-CN" dirty="0"/>
              <a:t>位数据写入通用寄存器</a:t>
            </a:r>
            <a:r>
              <a:rPr lang="en-US" altLang="zh-CN" dirty="0" err="1"/>
              <a:t>rd</a:t>
            </a:r>
            <a:r>
              <a:rPr lang="zh-CN" altLang="zh-CN" dirty="0"/>
              <a:t>中。</a:t>
            </a:r>
            <a:r>
              <a:rPr lang="en-US" altLang="zh-CN" dirty="0"/>
              <a:t>MULH.WU</a:t>
            </a:r>
            <a:r>
              <a:rPr lang="zh-CN" altLang="zh-CN" dirty="0"/>
              <a:t>则是将</a:t>
            </a:r>
            <a:r>
              <a:rPr lang="en-US" altLang="zh-CN" dirty="0" err="1"/>
              <a:t>rj</a:t>
            </a:r>
            <a:r>
              <a:rPr lang="zh-CN" altLang="zh-CN" dirty="0"/>
              <a:t>和</a:t>
            </a:r>
            <a:r>
              <a:rPr lang="en-US" altLang="zh-CN" dirty="0" err="1"/>
              <a:t>rk</a:t>
            </a:r>
            <a:r>
              <a:rPr lang="zh-CN" altLang="zh-CN" dirty="0"/>
              <a:t>中的数据视作无符号数进行相乘，乘积结果的</a:t>
            </a:r>
            <a:r>
              <a:rPr lang="en-US" altLang="zh-CN" dirty="0"/>
              <a:t>[63:32]</a:t>
            </a:r>
            <a:r>
              <a:rPr lang="zh-CN" altLang="zh-CN" dirty="0"/>
              <a:t>位写入通用寄存器</a:t>
            </a:r>
            <a:r>
              <a:rPr lang="en-US" altLang="zh-CN" dirty="0" err="1"/>
              <a:t>rd</a:t>
            </a:r>
            <a:r>
              <a:rPr lang="zh-CN" altLang="zh-CN" dirty="0"/>
              <a:t>中。</a:t>
            </a:r>
          </a:p>
          <a:p>
            <a:r>
              <a:rPr lang="en-US" altLang="zh-CN" dirty="0"/>
              <a:t>	</a:t>
            </a:r>
            <a:r>
              <a:rPr lang="zh-CN" altLang="zh-CN" dirty="0"/>
              <a:t>例如：</a:t>
            </a:r>
          </a:p>
          <a:p>
            <a:r>
              <a:rPr lang="en-US" altLang="zh-CN" dirty="0"/>
              <a:t>	</a:t>
            </a:r>
            <a:r>
              <a:rPr lang="en-US" altLang="zh-CN" dirty="0" err="1"/>
              <a:t>mul.w</a:t>
            </a:r>
            <a:r>
              <a:rPr lang="en-US" altLang="zh-CN" dirty="0"/>
              <a:t>   r4, r5, r6	</a:t>
            </a:r>
            <a:r>
              <a:rPr lang="zh-CN" altLang="zh-CN" dirty="0"/>
              <a:t>；将</a:t>
            </a:r>
            <a:r>
              <a:rPr lang="en-US" altLang="zh-CN" dirty="0"/>
              <a:t>r5</a:t>
            </a:r>
            <a:r>
              <a:rPr lang="zh-CN" altLang="zh-CN" dirty="0"/>
              <a:t>和</a:t>
            </a:r>
            <a:r>
              <a:rPr lang="en-US" altLang="zh-CN" dirty="0"/>
              <a:t>r6</a:t>
            </a:r>
            <a:r>
              <a:rPr lang="zh-CN" altLang="zh-CN" dirty="0"/>
              <a:t>中的数据进行相乘，乘积结果的</a:t>
            </a:r>
            <a:r>
              <a:rPr lang="en-US" altLang="zh-CN" dirty="0"/>
              <a:t>[31:0]</a:t>
            </a:r>
            <a:r>
              <a:rPr lang="zh-CN" altLang="zh-CN" dirty="0"/>
              <a:t>位写入</a:t>
            </a:r>
            <a:r>
              <a:rPr lang="en-US" altLang="zh-CN" dirty="0"/>
              <a:t>r4</a:t>
            </a:r>
            <a:endParaRPr lang="zh-CN" altLang="zh-CN" dirty="0"/>
          </a:p>
          <a:p>
            <a:r>
              <a:rPr lang="en-US" altLang="zh-CN" dirty="0"/>
              <a:t>	</a:t>
            </a:r>
            <a:r>
              <a:rPr lang="en-US" altLang="zh-CN" dirty="0" err="1"/>
              <a:t>mulh.w</a:t>
            </a:r>
            <a:r>
              <a:rPr lang="en-US" altLang="zh-CN" dirty="0"/>
              <a:t>  r4, r5, r6	</a:t>
            </a:r>
            <a:r>
              <a:rPr lang="zh-CN" altLang="zh-CN" dirty="0"/>
              <a:t>；将</a:t>
            </a:r>
            <a:r>
              <a:rPr lang="en-US" altLang="zh-CN" dirty="0"/>
              <a:t>r5</a:t>
            </a:r>
            <a:r>
              <a:rPr lang="zh-CN" altLang="zh-CN" dirty="0"/>
              <a:t>和</a:t>
            </a:r>
            <a:r>
              <a:rPr lang="en-US" altLang="zh-CN" dirty="0"/>
              <a:t>r6</a:t>
            </a:r>
            <a:r>
              <a:rPr lang="zh-CN" altLang="zh-CN" dirty="0"/>
              <a:t>中的数据当作有符号数进行相乘，乘积的</a:t>
            </a:r>
            <a:r>
              <a:rPr lang="en-US" altLang="zh-CN" dirty="0"/>
              <a:t>[63:32]</a:t>
            </a:r>
            <a:endParaRPr lang="zh-CN" altLang="zh-CN" dirty="0"/>
          </a:p>
          <a:p>
            <a:r>
              <a:rPr lang="zh-CN" altLang="zh-CN" dirty="0"/>
              <a:t>位写入</a:t>
            </a:r>
            <a:r>
              <a:rPr lang="en-US" altLang="zh-CN" dirty="0"/>
              <a:t>r4</a:t>
            </a:r>
            <a:r>
              <a:rPr lang="zh-CN" altLang="zh-CN" dirty="0"/>
              <a:t>。</a:t>
            </a:r>
          </a:p>
          <a:p>
            <a:r>
              <a:rPr lang="en-US" altLang="zh-CN" dirty="0"/>
              <a:t>	</a:t>
            </a:r>
            <a:r>
              <a:rPr lang="en-US" altLang="zh-CN" dirty="0" err="1"/>
              <a:t>mulh.wu</a:t>
            </a:r>
            <a:r>
              <a:rPr lang="en-US" altLang="zh-CN" dirty="0"/>
              <a:t> r4,r5,r6	</a:t>
            </a:r>
            <a:r>
              <a:rPr lang="zh-CN" altLang="zh-CN" dirty="0"/>
              <a:t>；</a:t>
            </a:r>
            <a:r>
              <a:rPr lang="en-US" altLang="zh-CN" dirty="0"/>
              <a:t>r5</a:t>
            </a:r>
            <a:r>
              <a:rPr lang="zh-CN" altLang="zh-CN" dirty="0"/>
              <a:t>，</a:t>
            </a:r>
            <a:r>
              <a:rPr lang="en-US" altLang="zh-CN" dirty="0"/>
              <a:t>r6</a:t>
            </a:r>
            <a:r>
              <a:rPr lang="zh-CN" altLang="zh-CN" dirty="0"/>
              <a:t>当作无符号数进行相乘，结果的</a:t>
            </a:r>
            <a:r>
              <a:rPr lang="en-US" altLang="zh-CN" dirty="0"/>
              <a:t>[63</a:t>
            </a:r>
            <a:r>
              <a:rPr lang="zh-CN" altLang="zh-CN" dirty="0"/>
              <a:t>：</a:t>
            </a:r>
            <a:r>
              <a:rPr lang="en-US" altLang="zh-CN" dirty="0"/>
              <a:t>32]</a:t>
            </a:r>
            <a:r>
              <a:rPr lang="zh-CN" altLang="zh-CN" dirty="0"/>
              <a:t>位存入</a:t>
            </a:r>
            <a:r>
              <a:rPr lang="en-US" altLang="zh-CN" dirty="0"/>
              <a:t>r4</a:t>
            </a:r>
            <a:r>
              <a:rPr lang="zh-CN" altLang="zh-CN" dirty="0"/>
              <a:t>。</a:t>
            </a:r>
          </a:p>
          <a:p>
            <a:endParaRPr lang="en-US"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54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Effect transition="in" filter="fade">
                                      <p:cBhvr>
                                        <p:cTn id="15"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31</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6617196"/>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DIV.W[U]</a:t>
            </a:r>
            <a:r>
              <a:rPr lang="zh-CN" altLang="zh-CN" dirty="0"/>
              <a:t>除法指令 </a:t>
            </a:r>
          </a:p>
          <a:p>
            <a:r>
              <a:rPr lang="en-US" altLang="zh-CN" dirty="0"/>
              <a:t>	</a:t>
            </a:r>
            <a:r>
              <a:rPr lang="zh-CN" altLang="zh-CN" dirty="0"/>
              <a:t>指令格式</a:t>
            </a:r>
            <a:r>
              <a:rPr lang="en-US" altLang="zh-CN" dirty="0"/>
              <a:t>:</a:t>
            </a:r>
            <a:r>
              <a:rPr lang="en-US" altLang="zh-CN" dirty="0" err="1"/>
              <a:t>div.w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div.wu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a:t>
            </a:r>
            <a:r>
              <a:rPr lang="zh-CN" altLang="zh-CN" dirty="0"/>
              <a:t>两种指令都是将通用寄存器</a:t>
            </a:r>
            <a:r>
              <a:rPr lang="en-US" altLang="zh-CN" dirty="0" err="1"/>
              <a:t>rj</a:t>
            </a:r>
            <a:r>
              <a:rPr lang="zh-CN" altLang="zh-CN" dirty="0"/>
              <a:t>中的数据除以通用寄存器</a:t>
            </a:r>
            <a:r>
              <a:rPr lang="en-US" altLang="zh-CN" dirty="0" err="1"/>
              <a:t>rk</a:t>
            </a:r>
            <a:r>
              <a:rPr lang="zh-CN" altLang="zh-CN" dirty="0"/>
              <a:t>中的数据</a:t>
            </a:r>
            <a:r>
              <a:rPr lang="en-US" altLang="zh-CN" dirty="0"/>
              <a:t>,</a:t>
            </a:r>
            <a:r>
              <a:rPr lang="zh-CN" altLang="zh-CN" dirty="0"/>
              <a:t>所得的商写入通用寄存器</a:t>
            </a:r>
            <a:r>
              <a:rPr lang="en-US" altLang="zh-CN" dirty="0" err="1"/>
              <a:t>rd</a:t>
            </a:r>
            <a:r>
              <a:rPr lang="zh-CN" altLang="zh-CN" dirty="0"/>
              <a:t>中</a:t>
            </a:r>
            <a:r>
              <a:rPr lang="en-US" altLang="zh-CN" dirty="0"/>
              <a:t>.</a:t>
            </a:r>
            <a:r>
              <a:rPr lang="zh-CN" altLang="zh-CN" dirty="0"/>
              <a:t>区别就是</a:t>
            </a:r>
            <a:r>
              <a:rPr lang="en-US" altLang="zh-CN" dirty="0" err="1"/>
              <a:t>div.wu</a:t>
            </a:r>
            <a:r>
              <a:rPr lang="zh-CN" altLang="zh-CN" dirty="0"/>
              <a:t>将数据当作无符号数进行计算</a:t>
            </a:r>
            <a:r>
              <a:rPr lang="en-US" altLang="zh-CN" dirty="0"/>
              <a:t>,</a:t>
            </a:r>
            <a:r>
              <a:rPr lang="zh-CN" altLang="zh-CN" dirty="0"/>
              <a:t>而</a:t>
            </a:r>
            <a:r>
              <a:rPr lang="en-US" altLang="zh-CN" dirty="0" err="1"/>
              <a:t>div.w</a:t>
            </a:r>
            <a:r>
              <a:rPr lang="zh-CN" altLang="zh-CN" dirty="0"/>
              <a:t>将数据当作有符号数进行计算</a:t>
            </a:r>
            <a:r>
              <a:rPr lang="zh-CN" altLang="en-US" dirty="0"/>
              <a:t>。</a:t>
            </a:r>
            <a:r>
              <a:rPr lang="zh-CN" altLang="zh-CN" dirty="0"/>
              <a:t>同时当除数是</a:t>
            </a:r>
            <a:r>
              <a:rPr lang="en-US" altLang="zh-CN" dirty="0"/>
              <a:t>0</a:t>
            </a:r>
            <a:r>
              <a:rPr lang="zh-CN" altLang="zh-CN" dirty="0"/>
              <a:t>时，指令的运行结果可以是任意值，且不会因此触发任何异常。</a:t>
            </a:r>
          </a:p>
          <a:p>
            <a:r>
              <a:rPr lang="en-US" altLang="zh-CN" dirty="0"/>
              <a:t>	</a:t>
            </a:r>
            <a:r>
              <a:rPr lang="zh-CN" altLang="zh-CN" dirty="0"/>
              <a:t>例如</a:t>
            </a:r>
            <a:r>
              <a:rPr lang="en-US" altLang="zh-CN" dirty="0"/>
              <a:t>:</a:t>
            </a:r>
            <a:endParaRPr lang="zh-CN" altLang="zh-CN" dirty="0"/>
          </a:p>
          <a:p>
            <a:r>
              <a:rPr lang="en-US" altLang="zh-CN" dirty="0"/>
              <a:t>	</a:t>
            </a:r>
            <a:r>
              <a:rPr lang="en-US" altLang="zh-CN" dirty="0" err="1"/>
              <a:t>div.w</a:t>
            </a:r>
            <a:r>
              <a:rPr lang="en-US" altLang="zh-CN" dirty="0"/>
              <a:t>	r4, r5, r6	</a:t>
            </a:r>
            <a:r>
              <a:rPr lang="zh-CN" altLang="zh-CN" dirty="0"/>
              <a:t>；假设</a:t>
            </a:r>
            <a:r>
              <a:rPr lang="en-US" altLang="zh-CN" dirty="0"/>
              <a:t>r5</a:t>
            </a:r>
            <a:r>
              <a:rPr lang="zh-CN" altLang="zh-CN" dirty="0"/>
              <a:t>等于</a:t>
            </a:r>
            <a:r>
              <a:rPr lang="en-US" altLang="zh-CN" dirty="0"/>
              <a:t>4</a:t>
            </a:r>
            <a:r>
              <a:rPr lang="zh-CN" altLang="zh-CN" dirty="0"/>
              <a:t>，</a:t>
            </a:r>
            <a:r>
              <a:rPr lang="en-US" altLang="zh-CN" dirty="0"/>
              <a:t>r6</a:t>
            </a:r>
            <a:r>
              <a:rPr lang="zh-CN" altLang="zh-CN" dirty="0"/>
              <a:t>等于</a:t>
            </a:r>
            <a:r>
              <a:rPr lang="en-US" altLang="zh-CN" dirty="0"/>
              <a:t>1</a:t>
            </a:r>
            <a:r>
              <a:rPr lang="zh-CN" altLang="zh-CN" dirty="0"/>
              <a:t>，则指令运行结束后</a:t>
            </a:r>
            <a:r>
              <a:rPr lang="en-US" altLang="zh-CN" dirty="0"/>
              <a:t>r4</a:t>
            </a:r>
            <a:r>
              <a:rPr lang="zh-CN" altLang="zh-CN" dirty="0"/>
              <a:t>等于</a:t>
            </a:r>
            <a:r>
              <a:rPr lang="en-US" altLang="zh-CN" dirty="0"/>
              <a:t>4</a:t>
            </a:r>
            <a:r>
              <a:rPr lang="zh-CN" altLang="zh-CN" dirty="0"/>
              <a:t>。</a:t>
            </a:r>
          </a:p>
          <a:p>
            <a:pPr marL="285750" indent="-285750">
              <a:buFont typeface="Wingdings" pitchFamily="2" charset="2"/>
              <a:buChar char="Ø"/>
            </a:pPr>
            <a:endParaRPr lang="en-US" altLang="zh-CN" dirty="0"/>
          </a:p>
          <a:p>
            <a:pPr marL="742950" lvl="1" indent="-285750">
              <a:buFont typeface="Wingdings" pitchFamily="2" charset="2"/>
              <a:buChar char="Ø"/>
            </a:pPr>
            <a:r>
              <a:rPr lang="en-US" altLang="zh-CN" dirty="0"/>
              <a:t>MOD.W[U]</a:t>
            </a:r>
            <a:r>
              <a:rPr lang="zh-CN" altLang="zh-CN" dirty="0"/>
              <a:t>取余指令</a:t>
            </a:r>
          </a:p>
          <a:p>
            <a:r>
              <a:rPr lang="en-US" altLang="zh-CN" dirty="0"/>
              <a:t>	</a:t>
            </a:r>
            <a:r>
              <a:rPr lang="zh-CN" altLang="zh-CN" dirty="0"/>
              <a:t>指令格式：</a:t>
            </a:r>
            <a:r>
              <a:rPr lang="en-US" altLang="zh-CN" dirty="0" err="1"/>
              <a:t>mod.w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mod.wu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MOD.W</a:t>
            </a:r>
            <a:r>
              <a:rPr lang="zh-CN" altLang="zh-CN" dirty="0"/>
              <a:t>指令将</a:t>
            </a:r>
            <a:r>
              <a:rPr lang="en-US" altLang="zh-CN" dirty="0" err="1"/>
              <a:t>rj</a:t>
            </a:r>
            <a:r>
              <a:rPr lang="zh-CN" altLang="zh-CN" dirty="0"/>
              <a:t>和</a:t>
            </a:r>
            <a:r>
              <a:rPr lang="en-US" altLang="zh-CN" dirty="0" err="1"/>
              <a:t>rk</a:t>
            </a:r>
            <a:r>
              <a:rPr lang="zh-CN" altLang="zh-CN" dirty="0"/>
              <a:t>中的数据当作有符号数进行操作，</a:t>
            </a:r>
            <a:r>
              <a:rPr lang="en-US" altLang="zh-CN" dirty="0"/>
              <a:t>MOD.WU</a:t>
            </a:r>
            <a:r>
              <a:rPr lang="zh-CN" altLang="zh-CN" dirty="0"/>
              <a:t>将其当作无符号数进行操作。两条指令都会将</a:t>
            </a:r>
            <a:r>
              <a:rPr lang="en-US" altLang="zh-CN" dirty="0" err="1"/>
              <a:t>rj</a:t>
            </a:r>
            <a:r>
              <a:rPr lang="zh-CN" altLang="zh-CN" dirty="0"/>
              <a:t>中的数据除以通用寄存器</a:t>
            </a:r>
            <a:r>
              <a:rPr lang="en-US" altLang="zh-CN" dirty="0" err="1"/>
              <a:t>rk</a:t>
            </a:r>
            <a:r>
              <a:rPr lang="zh-CN" altLang="zh-CN" dirty="0"/>
              <a:t>中的数据，所得的余数写入通用寄存器</a:t>
            </a:r>
            <a:r>
              <a:rPr lang="en-US" altLang="zh-CN" dirty="0" err="1"/>
              <a:t>rd</a:t>
            </a:r>
            <a:r>
              <a:rPr lang="zh-CN" altLang="zh-CN" dirty="0"/>
              <a:t>中。同时每一对求商</a:t>
            </a:r>
            <a:r>
              <a:rPr lang="en-US" altLang="zh-CN" dirty="0"/>
              <a:t>/</a:t>
            </a:r>
            <a:r>
              <a:rPr lang="zh-CN" altLang="zh-CN" dirty="0"/>
              <a:t>余数的指令对（</a:t>
            </a:r>
            <a:r>
              <a:rPr lang="en-US" altLang="zh-CN" dirty="0"/>
              <a:t>DIV.W/MOD.W,DIV,WU/MOD.WU</a:t>
            </a:r>
            <a:r>
              <a:rPr lang="zh-CN" altLang="zh-CN" dirty="0"/>
              <a:t>）的运算结果都满足余数与被除数的符号一致且余数的绝对值小于除数的绝对值。</a:t>
            </a:r>
          </a:p>
          <a:p>
            <a:r>
              <a:rPr lang="en-US" altLang="zh-CN" dirty="0"/>
              <a:t>	</a:t>
            </a:r>
            <a:r>
              <a:rPr lang="zh-CN" altLang="zh-CN" dirty="0"/>
              <a:t>例如：</a:t>
            </a:r>
          </a:p>
          <a:p>
            <a:r>
              <a:rPr lang="en-US" altLang="zh-CN" dirty="0"/>
              <a:t>	</a:t>
            </a:r>
            <a:r>
              <a:rPr lang="en-US" altLang="zh-CN" dirty="0" err="1"/>
              <a:t>mod.w</a:t>
            </a:r>
            <a:r>
              <a:rPr lang="en-US" altLang="zh-CN" dirty="0"/>
              <a:t>	r4, r5, r6	</a:t>
            </a:r>
            <a:r>
              <a:rPr lang="zh-CN" altLang="zh-CN" dirty="0"/>
              <a:t>；假设</a:t>
            </a:r>
            <a:r>
              <a:rPr lang="en-US" altLang="zh-CN" dirty="0"/>
              <a:t>r5</a:t>
            </a:r>
            <a:r>
              <a:rPr lang="zh-CN" altLang="zh-CN" dirty="0"/>
              <a:t>等于</a:t>
            </a:r>
            <a:r>
              <a:rPr lang="en-US" altLang="zh-CN" dirty="0"/>
              <a:t>5,r6</a:t>
            </a:r>
            <a:r>
              <a:rPr lang="zh-CN" altLang="zh-CN" dirty="0"/>
              <a:t>等于</a:t>
            </a:r>
            <a:r>
              <a:rPr lang="en-US" altLang="zh-CN" dirty="0"/>
              <a:t>6</a:t>
            </a:r>
            <a:r>
              <a:rPr lang="zh-CN" altLang="zh-CN" dirty="0"/>
              <a:t>，则指令运行结束后</a:t>
            </a:r>
            <a:r>
              <a:rPr lang="en-US" altLang="zh-CN" dirty="0"/>
              <a:t>r4</a:t>
            </a:r>
            <a:r>
              <a:rPr lang="zh-CN" altLang="zh-CN" dirty="0"/>
              <a:t>等于</a:t>
            </a:r>
            <a:r>
              <a:rPr lang="en-US" altLang="zh-CN" dirty="0"/>
              <a:t>5</a:t>
            </a:r>
            <a:r>
              <a:rPr lang="zh-CN" altLang="zh-CN" dirty="0"/>
              <a:t>。</a:t>
            </a:r>
            <a:endParaRPr lang="en-US"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4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7" end="17"/>
                                            </p:txEl>
                                          </p:spTgt>
                                        </p:tgtEl>
                                        <p:attrNameLst>
                                          <p:attrName>style.visibility</p:attrName>
                                        </p:attrNameLst>
                                      </p:cBhvr>
                                      <p:to>
                                        <p:strVal val="visible"/>
                                      </p:to>
                                    </p:set>
                                    <p:animEffect transition="in" filter="fade">
                                      <p:cBhvr>
                                        <p:cTn id="15"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7" name="文本框 6">
            <a:extLst>
              <a:ext uri="{FF2B5EF4-FFF2-40B4-BE49-F238E27FC236}">
                <a16:creationId xmlns:a16="http://schemas.microsoft.com/office/drawing/2014/main" id="{D49EC63E-04A2-5CBB-235D-0E7B7ADA959E}"/>
              </a:ext>
            </a:extLst>
          </p:cNvPr>
          <p:cNvSpPr txBox="1"/>
          <p:nvPr/>
        </p:nvSpPr>
        <p:spPr>
          <a:xfrm>
            <a:off x="439769" y="1286195"/>
            <a:ext cx="11312461" cy="1015663"/>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想一想，计算机支持的运算模式十分复杂，那么像开根号，求对数等更复杂的运算方式在精简指令集机器上是怎么实现的呢？然后自己尝试编写一段代码计算一下平方差公式</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立即数装载指令：</a:t>
            </a:r>
            <a:r>
              <a:rPr lang="en-US" altLang="zh-CN" sz="2000" dirty="0">
                <a:latin typeface="Times New Roman" panose="02020603050405020304" pitchFamily="18" charset="0"/>
                <a:cs typeface="Times New Roman" panose="02020603050405020304" pitchFamily="18" charset="0"/>
              </a:rPr>
              <a:t>lu12i.w  rd,si20)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mn-ea"/>
              </a:rPr>
              <a:t>	</a:t>
            </a:r>
            <a:endParaRPr lang="zh-CN" altLang="en-US" dirty="0"/>
          </a:p>
        </p:txBody>
      </p:sp>
      <p:sp>
        <p:nvSpPr>
          <p:cNvPr id="9" name="文本框 8">
            <a:extLst>
              <a:ext uri="{FF2B5EF4-FFF2-40B4-BE49-F238E27FC236}">
                <a16:creationId xmlns:a16="http://schemas.microsoft.com/office/drawing/2014/main" id="{F3420568-1A40-99FF-2392-E09B6B1FD78D}"/>
              </a:ext>
            </a:extLst>
          </p:cNvPr>
          <p:cNvSpPr txBox="1"/>
          <p:nvPr/>
        </p:nvSpPr>
        <p:spPr>
          <a:xfrm>
            <a:off x="381631" y="2826503"/>
            <a:ext cx="11312461" cy="707886"/>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在精简指令集计算机中，像开根，求对数等更复杂一些的运算方式，都是通过泰勒公式等数学手段</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将其转换成加减乘除等基础运算</a:t>
            </a:r>
            <a:r>
              <a:rPr lang="zh-CN" altLang="en-US" sz="2000" dirty="0">
                <a:latin typeface="Times New Roman" panose="02020603050405020304" pitchFamily="18" charset="0"/>
                <a:cs typeface="Times New Roman" panose="02020603050405020304" pitchFamily="18" charset="0"/>
              </a:rPr>
              <a:t>的方式实现的。</a:t>
            </a:r>
            <a:endParaRPr lang="zh-CN" altLang="en-US" dirty="0"/>
          </a:p>
        </p:txBody>
      </p:sp>
      <p:pic>
        <p:nvPicPr>
          <p:cNvPr id="3" name="图片 2">
            <a:extLst>
              <a:ext uri="{FF2B5EF4-FFF2-40B4-BE49-F238E27FC236}">
                <a16:creationId xmlns:a16="http://schemas.microsoft.com/office/drawing/2014/main" id="{16A471C1-430B-1036-8417-1A0CE8B7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662" y="3456935"/>
            <a:ext cx="40576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80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78947-21AE-6854-69BF-E1EA99F70541}"/>
              </a:ext>
            </a:extLst>
          </p:cNvPr>
          <p:cNvSpPr>
            <a:spLocks noGrp="1"/>
          </p:cNvSpPr>
          <p:nvPr>
            <p:ph type="title"/>
          </p:nvPr>
        </p:nvSpPr>
        <p:spPr>
          <a:xfrm>
            <a:off x="0" y="312885"/>
            <a:ext cx="12192000" cy="684114"/>
          </a:xfrm>
        </p:spPr>
        <p:txBody>
          <a:bodyPr/>
          <a:lstStyle/>
          <a:p>
            <a:r>
              <a:rPr kumimoji="1" lang="zh-CN" altLang="en-US" dirty="0"/>
              <a:t>编程练习</a:t>
            </a:r>
          </a:p>
        </p:txBody>
      </p:sp>
      <p:sp>
        <p:nvSpPr>
          <p:cNvPr id="3" name="灯片编号占位符 2">
            <a:extLst>
              <a:ext uri="{FF2B5EF4-FFF2-40B4-BE49-F238E27FC236}">
                <a16:creationId xmlns:a16="http://schemas.microsoft.com/office/drawing/2014/main" id="{BDAB676B-EEFA-3A7E-34F8-3418BBFBBB84}"/>
              </a:ext>
            </a:extLst>
          </p:cNvPr>
          <p:cNvSpPr>
            <a:spLocks noGrp="1"/>
          </p:cNvSpPr>
          <p:nvPr>
            <p:ph type="sldNum" sz="quarter" idx="10"/>
          </p:nvPr>
        </p:nvSpPr>
        <p:spPr/>
        <p:txBody>
          <a:bodyPr/>
          <a:lstStyle/>
          <a:p>
            <a:fld id="{4235D990-D27F-4F2C-9FEA-C8DF9BEEB4E2}" type="slidenum">
              <a:rPr lang="zh-CN" altLang="en-US" smtClean="0"/>
              <a:t>33</a:t>
            </a:fld>
            <a:endParaRPr lang="zh-CN" altLang="en-US"/>
          </a:p>
        </p:txBody>
      </p:sp>
      <p:sp>
        <p:nvSpPr>
          <p:cNvPr id="6" name="文本框 5">
            <a:extLst>
              <a:ext uri="{FF2B5EF4-FFF2-40B4-BE49-F238E27FC236}">
                <a16:creationId xmlns:a16="http://schemas.microsoft.com/office/drawing/2014/main" id="{BD64D7A0-A6FF-1124-BAFE-2600C36993F3}"/>
              </a:ext>
            </a:extLst>
          </p:cNvPr>
          <p:cNvSpPr txBox="1"/>
          <p:nvPr/>
        </p:nvSpPr>
        <p:spPr>
          <a:xfrm>
            <a:off x="191627" y="1118568"/>
            <a:ext cx="11312461" cy="2349361"/>
          </a:xfrm>
          <a:prstGeom prst="rect">
            <a:avLst/>
          </a:prstGeom>
          <a:noFill/>
        </p:spPr>
        <p:txBody>
          <a:bodyPr wrap="square" rtlCol="0">
            <a:spAutoFit/>
          </a:bodyPr>
          <a:lstStyle/>
          <a:p>
            <a:pPr marL="285750" indent="-285750" algn="just">
              <a:buFont typeface="Wingdings" pitchFamily="2" charset="2"/>
              <a:buChar char="Ø"/>
            </a:pPr>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平方差公式</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a+b</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)*(a-b)</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p>
          <a:p>
            <a:pPr marL="285750" indent="-285750" algn="just">
              <a:buFont typeface="Wingdings" pitchFamily="2" charset="2"/>
              <a:buChar char="Ø"/>
            </a:pPr>
            <a:endParaRPr lang="en-US" altLang="zh-CN" sz="2000" baseline="30000" dirty="0">
              <a:latin typeface="+mn-ea"/>
            </a:endParaRPr>
          </a:p>
          <a:p>
            <a:pPr marL="285750" indent="-285750" algn="just">
              <a:buFont typeface="Wingdings" pitchFamily="2" charset="2"/>
              <a:buChar char="Ø"/>
            </a:pP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r2,r0,0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r2</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0</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r3,r0,32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r3</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32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mul.w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r4,r2,r2      	#r4=r2*r2=a*a=</a:t>
            </a:r>
            <a:r>
              <a:rPr lang="en-US" altLang="zh-CN" sz="2000" dirty="0">
                <a:latin typeface="+mn-ea"/>
              </a:rPr>
              <a:t>a</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mul.w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r5,r3,r3		#r5=r3*r3=b*b=</a:t>
            </a:r>
            <a:r>
              <a:rPr lang="en-US" altLang="zh-CN" sz="2000" dirty="0">
                <a:latin typeface="+mn-ea"/>
              </a:rPr>
              <a:t>b</a:t>
            </a:r>
            <a:r>
              <a:rPr lang="en-US" altLang="zh-CN" sz="2000" baseline="30000" dirty="0">
                <a:latin typeface="+mn-ea"/>
              </a:rPr>
              <a:t>2</a:t>
            </a: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sub.w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r6,r4,r5		#r6=r4-r5=</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25084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439769" y="1024218"/>
            <a:ext cx="11312461" cy="6247864"/>
          </a:xfrm>
          <a:prstGeom prst="rect">
            <a:avLst/>
          </a:prstGeom>
          <a:noFill/>
        </p:spPr>
        <p:txBody>
          <a:bodyPr wrap="square" rtlCol="0">
            <a:spAutoFit/>
          </a:bodyPr>
          <a:lstStyle/>
          <a:p>
            <a:pPr algn="just"/>
            <a:r>
              <a:rPr lang="zh-CN" altLang="en-US" sz="2000" dirty="0">
                <a:latin typeface="+mn-ea"/>
              </a:rPr>
              <a:t>逻辑运算指令：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逻辑与指令：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and	r5, r6, r7						</a:t>
            </a:r>
            <a:r>
              <a:rPr lang="en-US" altLang="zh-CN" sz="2000" dirty="0">
                <a:latin typeface="Times New Roman" panose="02020603050405020304" pitchFamily="18" charset="0"/>
                <a:cs typeface="Times New Roman" panose="02020603050405020304" pitchFamily="18" charset="0"/>
              </a:rPr>
              <a:t>#  r5=r6 &amp; r7</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andi   r5, r6, 0101					#  r5=r6 &amp; 5</a:t>
            </a: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逻辑或指令：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pt-BR" altLang="zh-CN" sz="2000" dirty="0">
                <a:latin typeface="Times New Roman" panose="02020603050405020304" pitchFamily="18" charset="0"/>
                <a:cs typeface="Times New Roman" panose="02020603050405020304" pitchFamily="18" charset="0"/>
              </a:rPr>
              <a:t>	r5, r6, r7						#  r5=r6 | r7</a:t>
            </a:r>
          </a:p>
          <a:p>
            <a:pPr algn="just"/>
            <a:r>
              <a:rPr lang="pt-BR" altLang="zh-CN" sz="2000" dirty="0">
                <a:latin typeface="Times New Roman" panose="02020603050405020304" pitchFamily="18" charset="0"/>
                <a:cs typeface="Times New Roman" panose="02020603050405020304" pitchFamily="18" charset="0"/>
              </a:rPr>
              <a:t>		ori   r5, r6, 0101					#  r5=r6 | 5</a:t>
            </a:r>
          </a:p>
          <a:p>
            <a:pPr algn="just"/>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逻辑异或指令：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x</a:t>
            </a:r>
            <a:r>
              <a:rPr lang="pt-BR" altLang="zh-CN" sz="2000" dirty="0">
                <a:latin typeface="Times New Roman" panose="02020603050405020304" pitchFamily="18" charset="0"/>
                <a:cs typeface="Times New Roman" panose="02020603050405020304" pitchFamily="18" charset="0"/>
              </a:rPr>
              <a:t>or	r5, r6, r7						#  r5=r6 ^ r7</a:t>
            </a:r>
          </a:p>
          <a:p>
            <a:pPr algn="just"/>
            <a:r>
              <a:rPr lang="pt-BR" altLang="zh-CN" sz="2000" dirty="0">
                <a:latin typeface="Times New Roman" panose="02020603050405020304" pitchFamily="18" charset="0"/>
                <a:cs typeface="Times New Roman" panose="02020603050405020304" pitchFamily="18" charset="0"/>
              </a:rPr>
              <a:t>		xori   r5, r6, 0101					#  r5=r6 ^ 5</a:t>
            </a:r>
          </a:p>
          <a:p>
            <a:pPr algn="just"/>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逻辑或非指令：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pt-BR" altLang="zh-CN" sz="2000" dirty="0">
                <a:latin typeface="Times New Roman" panose="02020603050405020304" pitchFamily="18" charset="0"/>
                <a:cs typeface="Times New Roman" panose="02020603050405020304" pitchFamily="18" charset="0"/>
              </a:rPr>
              <a:t>or	r5, r6, r7						#  r5=~</a:t>
            </a:r>
            <a:r>
              <a:rPr lang="zh-CN" altLang="en-US" sz="2000" dirty="0">
                <a:latin typeface="Times New Roman" panose="02020603050405020304" pitchFamily="18" charset="0"/>
                <a:cs typeface="Times New Roman" panose="02020603050405020304" pitchFamily="18" charset="0"/>
              </a:rPr>
              <a:t>（</a:t>
            </a:r>
            <a:r>
              <a:rPr lang="pt-BR" altLang="zh-CN" sz="2000" dirty="0">
                <a:latin typeface="Times New Roman" panose="02020603050405020304" pitchFamily="18" charset="0"/>
                <a:cs typeface="Times New Roman" panose="02020603050405020304" pitchFamily="18" charset="0"/>
              </a:rPr>
              <a:t>r6 | r7</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由于逻辑非可以通过或非指令间接实现，所以未设置单独的逻辑非指令。</a:t>
            </a:r>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93B58A5-E7D2-6B23-ED69-0BDA2A73BBF5}"/>
              </a:ext>
            </a:extLst>
          </p:cNvPr>
          <p:cNvSpPr txBox="1"/>
          <p:nvPr/>
        </p:nvSpPr>
        <p:spPr>
          <a:xfrm>
            <a:off x="7592376" y="2121042"/>
            <a:ext cx="3603811" cy="400110"/>
          </a:xfrm>
          <a:prstGeom prst="rect">
            <a:avLst/>
          </a:prstGeom>
          <a:noFill/>
        </p:spPr>
        <p:txBody>
          <a:bodyPr wrap="square" rtlCol="0">
            <a:spAutoFit/>
          </a:bodyPr>
          <a:lstStyle/>
          <a:p>
            <a:r>
              <a:rPr lang="zh-CN" altLang="en-US" sz="2000" b="1" dirty="0">
                <a:solidFill>
                  <a:srgbClr val="0070C0"/>
                </a:solidFill>
              </a:rPr>
              <a:t>想一想逻辑非指令要怎么实现？</a:t>
            </a:r>
          </a:p>
        </p:txBody>
      </p:sp>
      <p:sp>
        <p:nvSpPr>
          <p:cNvPr id="5" name="文本框 4">
            <a:extLst>
              <a:ext uri="{FF2B5EF4-FFF2-40B4-BE49-F238E27FC236}">
                <a16:creationId xmlns:a16="http://schemas.microsoft.com/office/drawing/2014/main" id="{9E5EF389-4C11-9B73-C884-66F35E985190}"/>
              </a:ext>
            </a:extLst>
          </p:cNvPr>
          <p:cNvSpPr txBox="1"/>
          <p:nvPr/>
        </p:nvSpPr>
        <p:spPr>
          <a:xfrm>
            <a:off x="7484799" y="2747214"/>
            <a:ext cx="3711388"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nor  r5,r5,0</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56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10" end="10"/>
                                            </p:txEl>
                                          </p:spTgt>
                                        </p:tgtEl>
                                        <p:attrNameLst>
                                          <p:attrName>style.visibility</p:attrName>
                                        </p:attrNameLst>
                                      </p:cBhvr>
                                      <p:to>
                                        <p:strVal val="visible"/>
                                      </p:to>
                                    </p:set>
                                    <p:animEffect transition="in" filter="fade">
                                      <p:cBhvr>
                                        <p:cTn id="34" dur="500"/>
                                        <p:tgtEl>
                                          <p:spTgt spid="8">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animEffect transition="in" filter="fade">
                                      <p:cBhvr>
                                        <p:cTn id="37" dur="500"/>
                                        <p:tgtEl>
                                          <p:spTgt spid="8">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animEffect transition="in" filter="fade">
                                      <p:cBhvr>
                                        <p:cTn id="40" dur="500"/>
                                        <p:tgtEl>
                                          <p:spTgt spid="8">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4" end="14"/>
                                            </p:txEl>
                                          </p:spTgt>
                                        </p:tgtEl>
                                        <p:attrNameLst>
                                          <p:attrName>style.visibility</p:attrName>
                                        </p:attrNameLst>
                                      </p:cBhvr>
                                      <p:to>
                                        <p:strVal val="visible"/>
                                      </p:to>
                                    </p:set>
                                    <p:animEffect transition="in" filter="fade">
                                      <p:cBhvr>
                                        <p:cTn id="45" dur="500"/>
                                        <p:tgtEl>
                                          <p:spTgt spid="8">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15" end="15"/>
                                            </p:txEl>
                                          </p:spTgt>
                                        </p:tgtEl>
                                        <p:attrNameLst>
                                          <p:attrName>style.visibility</p:attrName>
                                        </p:attrNameLst>
                                      </p:cBhvr>
                                      <p:to>
                                        <p:strVal val="visible"/>
                                      </p:to>
                                    </p:set>
                                    <p:animEffect transition="in" filter="fade">
                                      <p:cBhvr>
                                        <p:cTn id="48" dur="500"/>
                                        <p:tgtEl>
                                          <p:spTgt spid="8">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17" end="17"/>
                                            </p:txEl>
                                          </p:spTgt>
                                        </p:tgtEl>
                                        <p:attrNameLst>
                                          <p:attrName>style.visibility</p:attrName>
                                        </p:attrNameLst>
                                      </p:cBhvr>
                                      <p:to>
                                        <p:strVal val="visible"/>
                                      </p:to>
                                    </p:set>
                                    <p:animEffect transition="in" filter="fade">
                                      <p:cBhvr>
                                        <p:cTn id="53" dur="500"/>
                                        <p:tgtEl>
                                          <p:spTgt spid="8">
                                            <p:txEl>
                                              <p:pRg st="17" end="1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2000"/>
                                        <p:tgtEl>
                                          <p:spTgt spid="5"/>
                                        </p:tgtEl>
                                      </p:cBhvr>
                                    </p:animEffect>
                                    <p:anim calcmode="lin" valueType="num">
                                      <p:cBhvr>
                                        <p:cTn id="64" dur="2000" fill="hold"/>
                                        <p:tgtEl>
                                          <p:spTgt spid="5"/>
                                        </p:tgtEl>
                                        <p:attrNameLst>
                                          <p:attrName>ppt_w</p:attrName>
                                        </p:attrNameLst>
                                      </p:cBhvr>
                                      <p:tavLst>
                                        <p:tav tm="0" fmla="#ppt_w*sin(2.5*pi*$)">
                                          <p:val>
                                            <p:fltVal val="0"/>
                                          </p:val>
                                        </p:tav>
                                        <p:tav tm="100000">
                                          <p:val>
                                            <p:fltVal val="1"/>
                                          </p:val>
                                        </p:tav>
                                      </p:tavLst>
                                    </p:anim>
                                    <p:anim calcmode="lin" valueType="num">
                                      <p:cBhvr>
                                        <p:cTn id="65"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35</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361215" y="1395752"/>
            <a:ext cx="11312461" cy="5324535"/>
          </a:xfrm>
          <a:prstGeom prst="rect">
            <a:avLst/>
          </a:prstGeom>
          <a:noFill/>
        </p:spPr>
        <p:txBody>
          <a:bodyPr wrap="square" rtlCol="0">
            <a:spAutoFit/>
          </a:bodyPr>
          <a:lstStyle/>
          <a:p>
            <a:pPr algn="just"/>
            <a:r>
              <a:rPr lang="zh-CN" altLang="en-US" sz="2000" dirty="0">
                <a:latin typeface="+mn-ea"/>
              </a:rPr>
              <a:t>逻辑移位指令：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逻辑左移指令：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sll.w   r4, r5, r6					</a:t>
            </a:r>
            <a:r>
              <a:rPr lang="en-US" altLang="zh-CN" sz="2000" dirty="0">
                <a:latin typeface="Times New Roman" panose="02020603050405020304" pitchFamily="18" charset="0"/>
                <a:cs typeface="Times New Roman" panose="02020603050405020304" pitchFamily="18" charset="0"/>
              </a:rPr>
              <a:t>#  r4=r5 &lt;&lt;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slli.w  r4, r5, 8					#  r4=r5 &lt;&lt;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a:t>
            </a:r>
            <a:r>
              <a:rPr lang="zh-CN" altLang="en-US" sz="2000" dirty="0">
                <a:latin typeface="+mn-ea"/>
              </a:rPr>
              <a:t>逻辑右移指令：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r</a:t>
            </a:r>
            <a:r>
              <a:rPr lang="pt-BR" altLang="zh-CN" sz="2000" dirty="0">
                <a:latin typeface="Times New Roman" panose="02020603050405020304" pitchFamily="18" charset="0"/>
                <a:cs typeface="Times New Roman" panose="02020603050405020304" pitchFamily="18" charset="0"/>
              </a:rPr>
              <a:t>l.w   r4, r5, r6					</a:t>
            </a:r>
            <a:r>
              <a:rPr lang="en-US" altLang="zh-CN" sz="2000" dirty="0">
                <a:latin typeface="Times New Roman" panose="02020603050405020304" pitchFamily="18" charset="0"/>
                <a:cs typeface="Times New Roman" panose="02020603050405020304" pitchFamily="18" charset="0"/>
              </a:rPr>
              <a:t>#  r4=r5 &gt;&gt;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srli.w  r4, r5, 8					#  r4=r5 &gt;&gt;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a:t>
            </a:r>
            <a:r>
              <a:rPr lang="zh-CN" altLang="en-US" sz="2000" dirty="0">
                <a:latin typeface="+mn-ea"/>
              </a:rPr>
              <a:t>算数右移指令：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ra</a:t>
            </a:r>
            <a:r>
              <a:rPr lang="pt-BR" altLang="zh-CN" sz="2000" dirty="0">
                <a:latin typeface="Times New Roman" panose="02020603050405020304" pitchFamily="18" charset="0"/>
                <a:cs typeface="Times New Roman" panose="02020603050405020304" pitchFamily="18" charset="0"/>
              </a:rPr>
              <a:t>.w   r4, r5, r6					</a:t>
            </a:r>
            <a:r>
              <a:rPr lang="en-US" altLang="zh-CN" sz="2000" dirty="0">
                <a:latin typeface="Times New Roman" panose="02020603050405020304" pitchFamily="18" charset="0"/>
                <a:cs typeface="Times New Roman" panose="02020603050405020304" pitchFamily="18" charset="0"/>
              </a:rPr>
              <a:t>#  r4=r5 &gt;&gt;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srai.w  r4, r5, 8					#  r4=r5 &gt;&gt;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p:txBody>
      </p:sp>
      <p:graphicFrame>
        <p:nvGraphicFramePr>
          <p:cNvPr id="7" name="表格 8">
            <a:extLst>
              <a:ext uri="{FF2B5EF4-FFF2-40B4-BE49-F238E27FC236}">
                <a16:creationId xmlns:a16="http://schemas.microsoft.com/office/drawing/2014/main" id="{B7A710A6-F652-BDDB-91AD-8F64BEC9D5E4}"/>
              </a:ext>
            </a:extLst>
          </p:cNvPr>
          <p:cNvGraphicFramePr>
            <a:graphicFrameLocks noGrp="1"/>
          </p:cNvGraphicFramePr>
          <p:nvPr>
            <p:extLst>
              <p:ext uri="{D42A27DB-BD31-4B8C-83A1-F6EECF244321}">
                <p14:modId xmlns:p14="http://schemas.microsoft.com/office/powerpoint/2010/main" val="1552259669"/>
              </p:ext>
            </p:extLst>
          </p:nvPr>
        </p:nvGraphicFramePr>
        <p:xfrm>
          <a:off x="8120034" y="2199532"/>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sp>
        <p:nvSpPr>
          <p:cNvPr id="10" name="箭头: 右 9">
            <a:extLst>
              <a:ext uri="{FF2B5EF4-FFF2-40B4-BE49-F238E27FC236}">
                <a16:creationId xmlns:a16="http://schemas.microsoft.com/office/drawing/2014/main" id="{857ACBF0-0843-6ACB-9AD9-B80947FD2095}"/>
              </a:ext>
            </a:extLst>
          </p:cNvPr>
          <p:cNvSpPr/>
          <p:nvPr/>
        </p:nvSpPr>
        <p:spPr>
          <a:xfrm>
            <a:off x="6683189" y="2595282"/>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11" name="表格 8">
            <a:extLst>
              <a:ext uri="{FF2B5EF4-FFF2-40B4-BE49-F238E27FC236}">
                <a16:creationId xmlns:a16="http://schemas.microsoft.com/office/drawing/2014/main" id="{8C2E7EEC-6D37-F85B-8CC3-E903AEE0F88E}"/>
              </a:ext>
            </a:extLst>
          </p:cNvPr>
          <p:cNvGraphicFramePr>
            <a:graphicFrameLocks noGrp="1"/>
          </p:cNvGraphicFramePr>
          <p:nvPr>
            <p:extLst>
              <p:ext uri="{D42A27DB-BD31-4B8C-83A1-F6EECF244321}">
                <p14:modId xmlns:p14="http://schemas.microsoft.com/office/powerpoint/2010/main" val="4085760228"/>
              </p:ext>
            </p:extLst>
          </p:nvPr>
        </p:nvGraphicFramePr>
        <p:xfrm>
          <a:off x="8120034" y="2928363"/>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13" name="直接箭头连接符 12">
            <a:extLst>
              <a:ext uri="{FF2B5EF4-FFF2-40B4-BE49-F238E27FC236}">
                <a16:creationId xmlns:a16="http://schemas.microsoft.com/office/drawing/2014/main" id="{F5333134-C3DA-9083-6E1F-4BD5F587FD97}"/>
              </a:ext>
            </a:extLst>
          </p:cNvPr>
          <p:cNvCxnSpPr/>
          <p:nvPr/>
        </p:nvCxnSpPr>
        <p:spPr>
          <a:xfrm flipH="1">
            <a:off x="8302818"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D517F74-61AE-6E45-F19A-F10B5668D5DE}"/>
              </a:ext>
            </a:extLst>
          </p:cNvPr>
          <p:cNvCxnSpPr/>
          <p:nvPr/>
        </p:nvCxnSpPr>
        <p:spPr>
          <a:xfrm flipH="1">
            <a:off x="8626796"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8CC7990-1A68-FA06-9E52-4C9A1F91B565}"/>
              </a:ext>
            </a:extLst>
          </p:cNvPr>
          <p:cNvCxnSpPr/>
          <p:nvPr/>
        </p:nvCxnSpPr>
        <p:spPr>
          <a:xfrm flipH="1">
            <a:off x="8950774"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5D09F78-A88D-6ADB-7996-13EA4EE3019C}"/>
              </a:ext>
            </a:extLst>
          </p:cNvPr>
          <p:cNvCxnSpPr/>
          <p:nvPr/>
        </p:nvCxnSpPr>
        <p:spPr>
          <a:xfrm flipH="1">
            <a:off x="9300388"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772779A-3EF3-5F03-4901-A24D60482953}"/>
              </a:ext>
            </a:extLst>
          </p:cNvPr>
          <p:cNvCxnSpPr/>
          <p:nvPr/>
        </p:nvCxnSpPr>
        <p:spPr>
          <a:xfrm flipH="1">
            <a:off x="9645401"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5F46849-6813-07ED-FE05-75FE303F1F19}"/>
              </a:ext>
            </a:extLst>
          </p:cNvPr>
          <p:cNvCxnSpPr/>
          <p:nvPr/>
        </p:nvCxnSpPr>
        <p:spPr>
          <a:xfrm flipH="1">
            <a:off x="9973980"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7C4513-7D96-BC9A-FB7D-3844891C1E6D}"/>
              </a:ext>
            </a:extLst>
          </p:cNvPr>
          <p:cNvCxnSpPr/>
          <p:nvPr/>
        </p:nvCxnSpPr>
        <p:spPr>
          <a:xfrm flipH="1">
            <a:off x="10293357"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19BD753-905E-1BEF-5917-B5A0F1D5BDED}"/>
              </a:ext>
            </a:extLst>
          </p:cNvPr>
          <p:cNvCxnSpPr>
            <a:cxnSpLocks/>
            <a:endCxn id="11" idx="3"/>
          </p:cNvCxnSpPr>
          <p:nvPr/>
        </p:nvCxnSpPr>
        <p:spPr>
          <a:xfrm flipH="1">
            <a:off x="10763130" y="3113783"/>
            <a:ext cx="457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4C68F12-43F4-55B0-7EB1-E3B2364BE95E}"/>
              </a:ext>
            </a:extLst>
          </p:cNvPr>
          <p:cNvSpPr txBox="1"/>
          <p:nvPr/>
        </p:nvSpPr>
        <p:spPr>
          <a:xfrm>
            <a:off x="11072912" y="2928362"/>
            <a:ext cx="479368" cy="370840"/>
          </a:xfrm>
          <a:prstGeom prst="rect">
            <a:avLst/>
          </a:prstGeom>
          <a:noFill/>
        </p:spPr>
        <p:txBody>
          <a:bodyPr wrap="square" rtlCol="0">
            <a:spAutoFit/>
          </a:bodyPr>
          <a:lstStyle/>
          <a:p>
            <a:pPr algn="ctr"/>
            <a:r>
              <a:rPr lang="en-US" altLang="zh-CN" dirty="0"/>
              <a:t>0</a:t>
            </a:r>
            <a:endParaRPr lang="zh-CN" altLang="en-US" dirty="0"/>
          </a:p>
        </p:txBody>
      </p:sp>
      <p:graphicFrame>
        <p:nvGraphicFramePr>
          <p:cNvPr id="25" name="表格 8">
            <a:extLst>
              <a:ext uri="{FF2B5EF4-FFF2-40B4-BE49-F238E27FC236}">
                <a16:creationId xmlns:a16="http://schemas.microsoft.com/office/drawing/2014/main" id="{2E5735FC-2B21-5BD4-F9C9-4A124280A80A}"/>
              </a:ext>
            </a:extLst>
          </p:cNvPr>
          <p:cNvGraphicFramePr>
            <a:graphicFrameLocks noGrp="1"/>
          </p:cNvGraphicFramePr>
          <p:nvPr>
            <p:extLst>
              <p:ext uri="{D42A27DB-BD31-4B8C-83A1-F6EECF244321}">
                <p14:modId xmlns:p14="http://schemas.microsoft.com/office/powerpoint/2010/main" val="2691202026"/>
              </p:ext>
            </p:extLst>
          </p:nvPr>
        </p:nvGraphicFramePr>
        <p:xfrm>
          <a:off x="8120034" y="3746757"/>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graphicFrame>
        <p:nvGraphicFramePr>
          <p:cNvPr id="26" name="表格 8">
            <a:extLst>
              <a:ext uri="{FF2B5EF4-FFF2-40B4-BE49-F238E27FC236}">
                <a16:creationId xmlns:a16="http://schemas.microsoft.com/office/drawing/2014/main" id="{D65131D8-4857-9913-D40B-4F8928DCD3E3}"/>
              </a:ext>
            </a:extLst>
          </p:cNvPr>
          <p:cNvGraphicFramePr>
            <a:graphicFrameLocks noGrp="1"/>
          </p:cNvGraphicFramePr>
          <p:nvPr>
            <p:extLst>
              <p:ext uri="{D42A27DB-BD31-4B8C-83A1-F6EECF244321}">
                <p14:modId xmlns:p14="http://schemas.microsoft.com/office/powerpoint/2010/main" val="1115757636"/>
              </p:ext>
            </p:extLst>
          </p:nvPr>
        </p:nvGraphicFramePr>
        <p:xfrm>
          <a:off x="8120034" y="4475588"/>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34" name="直接箭头连接符 33">
            <a:extLst>
              <a:ext uri="{FF2B5EF4-FFF2-40B4-BE49-F238E27FC236}">
                <a16:creationId xmlns:a16="http://schemas.microsoft.com/office/drawing/2014/main" id="{8F10D606-BB4A-3869-B385-F7343B5D2BB8}"/>
              </a:ext>
            </a:extLst>
          </p:cNvPr>
          <p:cNvCxnSpPr>
            <a:cxnSpLocks/>
            <a:endCxn id="26" idx="1"/>
          </p:cNvCxnSpPr>
          <p:nvPr/>
        </p:nvCxnSpPr>
        <p:spPr>
          <a:xfrm flipV="1">
            <a:off x="7805276" y="4661008"/>
            <a:ext cx="314758" cy="8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F09D688-2357-2AE5-6E53-EF3BD0BFCFB0}"/>
              </a:ext>
            </a:extLst>
          </p:cNvPr>
          <p:cNvSpPr txBox="1"/>
          <p:nvPr/>
        </p:nvSpPr>
        <p:spPr>
          <a:xfrm>
            <a:off x="7458017" y="4475588"/>
            <a:ext cx="479368" cy="370840"/>
          </a:xfrm>
          <a:prstGeom prst="rect">
            <a:avLst/>
          </a:prstGeom>
          <a:noFill/>
        </p:spPr>
        <p:txBody>
          <a:bodyPr wrap="square" rtlCol="0">
            <a:spAutoFit/>
          </a:bodyPr>
          <a:lstStyle/>
          <a:p>
            <a:pPr algn="ctr"/>
            <a:r>
              <a:rPr lang="en-US" altLang="zh-CN" dirty="0"/>
              <a:t>0</a:t>
            </a:r>
            <a:endParaRPr lang="zh-CN" altLang="en-US" dirty="0"/>
          </a:p>
        </p:txBody>
      </p:sp>
      <p:cxnSp>
        <p:nvCxnSpPr>
          <p:cNvPr id="39" name="直接箭头连接符 38">
            <a:extLst>
              <a:ext uri="{FF2B5EF4-FFF2-40B4-BE49-F238E27FC236}">
                <a16:creationId xmlns:a16="http://schemas.microsoft.com/office/drawing/2014/main" id="{7649D120-7B72-3872-2185-561E7A281DFC}"/>
              </a:ext>
            </a:extLst>
          </p:cNvPr>
          <p:cNvCxnSpPr/>
          <p:nvPr/>
        </p:nvCxnSpPr>
        <p:spPr>
          <a:xfrm>
            <a:off x="8302818" y="4112517"/>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418C57E-B8A5-CD3D-206D-92F7633AC8D9}"/>
              </a:ext>
            </a:extLst>
          </p:cNvPr>
          <p:cNvCxnSpPr/>
          <p:nvPr/>
        </p:nvCxnSpPr>
        <p:spPr>
          <a:xfrm>
            <a:off x="8614598" y="4112517"/>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C7A29D7-FD39-07AD-5D97-DC2FEC25D473}"/>
              </a:ext>
            </a:extLst>
          </p:cNvPr>
          <p:cNvCxnSpPr/>
          <p:nvPr/>
        </p:nvCxnSpPr>
        <p:spPr>
          <a:xfrm>
            <a:off x="8993478" y="411251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434F0A6-35DB-2FEE-7778-F2B7E296634E}"/>
              </a:ext>
            </a:extLst>
          </p:cNvPr>
          <p:cNvCxnSpPr/>
          <p:nvPr/>
        </p:nvCxnSpPr>
        <p:spPr>
          <a:xfrm>
            <a:off x="9341912" y="411251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4CC257A-B1C0-9749-5F1E-F547EDFC7CAF}"/>
              </a:ext>
            </a:extLst>
          </p:cNvPr>
          <p:cNvCxnSpPr/>
          <p:nvPr/>
        </p:nvCxnSpPr>
        <p:spPr>
          <a:xfrm>
            <a:off x="9632922" y="411251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7300C0F-45A1-ED04-2F91-64FFE14B739B}"/>
              </a:ext>
            </a:extLst>
          </p:cNvPr>
          <p:cNvCxnSpPr>
            <a:cxnSpLocks/>
          </p:cNvCxnSpPr>
          <p:nvPr/>
        </p:nvCxnSpPr>
        <p:spPr>
          <a:xfrm>
            <a:off x="9948388" y="411251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D1C6A01-5CA9-EDB5-0B0B-DFE71FDB56C7}"/>
              </a:ext>
            </a:extLst>
          </p:cNvPr>
          <p:cNvCxnSpPr/>
          <p:nvPr/>
        </p:nvCxnSpPr>
        <p:spPr>
          <a:xfrm>
            <a:off x="10256368" y="411251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23439FF2-A2A1-10FE-282F-2BEA8441C7BB}"/>
              </a:ext>
            </a:extLst>
          </p:cNvPr>
          <p:cNvSpPr/>
          <p:nvPr/>
        </p:nvSpPr>
        <p:spPr>
          <a:xfrm>
            <a:off x="6704609" y="4058019"/>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33084830-E911-0E63-1A21-AC5091E5C344}"/>
              </a:ext>
            </a:extLst>
          </p:cNvPr>
          <p:cNvSpPr/>
          <p:nvPr/>
        </p:nvSpPr>
        <p:spPr>
          <a:xfrm>
            <a:off x="6704609" y="5520756"/>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graphicFrame>
        <p:nvGraphicFramePr>
          <p:cNvPr id="49" name="表格 8">
            <a:extLst>
              <a:ext uri="{FF2B5EF4-FFF2-40B4-BE49-F238E27FC236}">
                <a16:creationId xmlns:a16="http://schemas.microsoft.com/office/drawing/2014/main" id="{B8D09230-0D6E-DEC5-F375-21B2FC2C0E47}"/>
              </a:ext>
            </a:extLst>
          </p:cNvPr>
          <p:cNvGraphicFramePr>
            <a:graphicFrameLocks noGrp="1"/>
          </p:cNvGraphicFramePr>
          <p:nvPr>
            <p:extLst>
              <p:ext uri="{D42A27DB-BD31-4B8C-83A1-F6EECF244321}">
                <p14:modId xmlns:p14="http://schemas.microsoft.com/office/powerpoint/2010/main" val="2308357031"/>
              </p:ext>
            </p:extLst>
          </p:nvPr>
        </p:nvGraphicFramePr>
        <p:xfrm>
          <a:off x="8120034" y="5154996"/>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graphicFrame>
        <p:nvGraphicFramePr>
          <p:cNvPr id="50" name="表格 8">
            <a:extLst>
              <a:ext uri="{FF2B5EF4-FFF2-40B4-BE49-F238E27FC236}">
                <a16:creationId xmlns:a16="http://schemas.microsoft.com/office/drawing/2014/main" id="{7AACAF7D-0E2D-2883-F603-2B2BA28F96FB}"/>
              </a:ext>
            </a:extLst>
          </p:cNvPr>
          <p:cNvGraphicFramePr>
            <a:graphicFrameLocks noGrp="1"/>
          </p:cNvGraphicFramePr>
          <p:nvPr>
            <p:extLst>
              <p:ext uri="{D42A27DB-BD31-4B8C-83A1-F6EECF244321}">
                <p14:modId xmlns:p14="http://schemas.microsoft.com/office/powerpoint/2010/main" val="2931779154"/>
              </p:ext>
            </p:extLst>
          </p:nvPr>
        </p:nvGraphicFramePr>
        <p:xfrm>
          <a:off x="8120034" y="5883827"/>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52" name="直接箭头连接符 51">
            <a:extLst>
              <a:ext uri="{FF2B5EF4-FFF2-40B4-BE49-F238E27FC236}">
                <a16:creationId xmlns:a16="http://schemas.microsoft.com/office/drawing/2014/main" id="{77F6E3BB-739D-BD24-6C3A-19717D36963B}"/>
              </a:ext>
            </a:extLst>
          </p:cNvPr>
          <p:cNvCxnSpPr/>
          <p:nvPr/>
        </p:nvCxnSpPr>
        <p:spPr>
          <a:xfrm>
            <a:off x="8302818" y="552075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9FE8DCF-611B-F709-049D-43FAE7A1502B}"/>
              </a:ext>
            </a:extLst>
          </p:cNvPr>
          <p:cNvCxnSpPr/>
          <p:nvPr/>
        </p:nvCxnSpPr>
        <p:spPr>
          <a:xfrm>
            <a:off x="8614598" y="552075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CF33D6BA-FB96-6124-2698-53DEBCC0375E}"/>
              </a:ext>
            </a:extLst>
          </p:cNvPr>
          <p:cNvCxnSpPr/>
          <p:nvPr/>
        </p:nvCxnSpPr>
        <p:spPr>
          <a:xfrm>
            <a:off x="8993478" y="552075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A8F3689-34A5-24D2-8A63-CD37084BEB8E}"/>
              </a:ext>
            </a:extLst>
          </p:cNvPr>
          <p:cNvCxnSpPr/>
          <p:nvPr/>
        </p:nvCxnSpPr>
        <p:spPr>
          <a:xfrm>
            <a:off x="9341912" y="552075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FA36BB5-F759-7B52-A5A5-C924D0ECEDE4}"/>
              </a:ext>
            </a:extLst>
          </p:cNvPr>
          <p:cNvCxnSpPr/>
          <p:nvPr/>
        </p:nvCxnSpPr>
        <p:spPr>
          <a:xfrm>
            <a:off x="9632922" y="552075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1050EFA-FF73-A5B5-4CDC-C2AB6F0846A9}"/>
              </a:ext>
            </a:extLst>
          </p:cNvPr>
          <p:cNvCxnSpPr>
            <a:cxnSpLocks/>
          </p:cNvCxnSpPr>
          <p:nvPr/>
        </p:nvCxnSpPr>
        <p:spPr>
          <a:xfrm>
            <a:off x="9948388" y="5520753"/>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30C8F253-2968-5935-360E-11E21E2CA75D}"/>
              </a:ext>
            </a:extLst>
          </p:cNvPr>
          <p:cNvCxnSpPr/>
          <p:nvPr/>
        </p:nvCxnSpPr>
        <p:spPr>
          <a:xfrm>
            <a:off x="10256368" y="5520753"/>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D0A4F43F-A706-11A4-0A73-6ECECE641421}"/>
              </a:ext>
            </a:extLst>
          </p:cNvPr>
          <p:cNvCxnSpPr/>
          <p:nvPr/>
        </p:nvCxnSpPr>
        <p:spPr>
          <a:xfrm>
            <a:off x="8302818" y="5520753"/>
            <a:ext cx="0"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0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7" end="7"/>
                                            </p:txEl>
                                          </p:spTgt>
                                        </p:tgtEl>
                                        <p:attrNameLst>
                                          <p:attrName>style.visibility</p:attrName>
                                        </p:attrNameLst>
                                      </p:cBhvr>
                                      <p:to>
                                        <p:strVal val="visible"/>
                                      </p:to>
                                    </p:set>
                                    <p:animEffect transition="in" filter="fade">
                                      <p:cBhvr>
                                        <p:cTn id="63" dur="500"/>
                                        <p:tgtEl>
                                          <p:spTgt spid="8">
                                            <p:txEl>
                                              <p:pRg st="7" end="7"/>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8" end="8"/>
                                            </p:txEl>
                                          </p:spTgt>
                                        </p:tgtEl>
                                        <p:attrNameLst>
                                          <p:attrName>style.visibility</p:attrName>
                                        </p:attrNameLst>
                                      </p:cBhvr>
                                      <p:to>
                                        <p:strVal val="visible"/>
                                      </p:to>
                                    </p:set>
                                    <p:animEffect transition="in" filter="fade">
                                      <p:cBhvr>
                                        <p:cTn id="66" dur="500"/>
                                        <p:tgtEl>
                                          <p:spTgt spid="8">
                                            <p:txEl>
                                              <p:pRg st="8" end="8"/>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8">
                                            <p:txEl>
                                              <p:pRg st="9" end="9"/>
                                            </p:txEl>
                                          </p:spTgt>
                                        </p:tgtEl>
                                        <p:attrNameLst>
                                          <p:attrName>style.visibility</p:attrName>
                                        </p:attrNameLst>
                                      </p:cBhvr>
                                      <p:to>
                                        <p:strVal val="visible"/>
                                      </p:to>
                                    </p:set>
                                    <p:animEffect transition="in" filter="fade">
                                      <p:cBhvr>
                                        <p:cTn id="69" dur="500"/>
                                        <p:tgtEl>
                                          <p:spTgt spid="8">
                                            <p:txEl>
                                              <p:pRg st="9" end="9"/>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8">
                                            <p:txEl>
                                              <p:pRg st="12" end="12"/>
                                            </p:txEl>
                                          </p:spTgt>
                                        </p:tgtEl>
                                        <p:attrNameLst>
                                          <p:attrName>style.visibility</p:attrName>
                                        </p:attrNameLst>
                                      </p:cBhvr>
                                      <p:to>
                                        <p:strVal val="visible"/>
                                      </p:to>
                                    </p:set>
                                    <p:animEffect transition="in" filter="fade">
                                      <p:cBhvr>
                                        <p:cTn id="114" dur="500"/>
                                        <p:tgtEl>
                                          <p:spTgt spid="8">
                                            <p:txEl>
                                              <p:pRg st="12" end="1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8">
                                            <p:txEl>
                                              <p:pRg st="13" end="13"/>
                                            </p:txEl>
                                          </p:spTgt>
                                        </p:tgtEl>
                                        <p:attrNameLst>
                                          <p:attrName>style.visibility</p:attrName>
                                        </p:attrNameLst>
                                      </p:cBhvr>
                                      <p:to>
                                        <p:strVal val="visible"/>
                                      </p:to>
                                    </p:set>
                                    <p:animEffect transition="in" filter="fade">
                                      <p:cBhvr>
                                        <p:cTn id="117" dur="500"/>
                                        <p:tgtEl>
                                          <p:spTgt spid="8">
                                            <p:txEl>
                                              <p:pRg st="13" end="1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8">
                                            <p:txEl>
                                              <p:pRg st="14" end="14"/>
                                            </p:txEl>
                                          </p:spTgt>
                                        </p:tgtEl>
                                        <p:attrNameLst>
                                          <p:attrName>style.visibility</p:attrName>
                                        </p:attrNameLst>
                                      </p:cBhvr>
                                      <p:to>
                                        <p:strVal val="visible"/>
                                      </p:to>
                                    </p:set>
                                    <p:animEffect transition="in" filter="fade">
                                      <p:cBhvr>
                                        <p:cTn id="120" dur="500"/>
                                        <p:tgtEl>
                                          <p:spTgt spid="8">
                                            <p:txEl>
                                              <p:pRg st="14" end="1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500"/>
                                        <p:tgtEl>
                                          <p:spTgt spid="49"/>
                                        </p:tgtEl>
                                      </p:cBhvr>
                                    </p:animEffect>
                                  </p:childTnLst>
                                </p:cTn>
                              </p:par>
                              <p:par>
                                <p:cTn id="131" presetID="10" presetClass="entr" presetSubtype="0" fill="hold"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fade">
                                      <p:cBhvr>
                                        <p:cTn id="136" dur="500"/>
                                        <p:tgtEl>
                                          <p:spTgt spid="52"/>
                                        </p:tgtEl>
                                      </p:cBhvr>
                                    </p:animEffect>
                                  </p:childTnLst>
                                </p:cTn>
                              </p:par>
                              <p:par>
                                <p:cTn id="137" presetID="10" presetClass="entr" presetSubtype="0" fill="hold"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fade">
                                      <p:cBhvr>
                                        <p:cTn id="139" dur="500"/>
                                        <p:tgtEl>
                                          <p:spTgt spid="53"/>
                                        </p:tgtEl>
                                      </p:cBhvr>
                                    </p:animEffect>
                                  </p:childTnLst>
                                </p:cTn>
                              </p:par>
                              <p:par>
                                <p:cTn id="140" presetID="10" presetClass="entr" presetSubtype="0" fill="hold"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par>
                                <p:cTn id="143" presetID="10" presetClass="entr" presetSubtype="0" fill="hold"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fade">
                                      <p:cBhvr>
                                        <p:cTn id="145" dur="500"/>
                                        <p:tgtEl>
                                          <p:spTgt spid="55"/>
                                        </p:tgtEl>
                                      </p:cBhvr>
                                    </p:animEffect>
                                  </p:childTnLst>
                                </p:cTn>
                              </p:par>
                              <p:par>
                                <p:cTn id="146" presetID="10" presetClass="entr" presetSubtype="0" fill="hold"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500"/>
                                        <p:tgtEl>
                                          <p:spTgt spid="56"/>
                                        </p:tgtEl>
                                      </p:cBhvr>
                                    </p:animEffect>
                                  </p:childTnLst>
                                </p:cTn>
                              </p:par>
                              <p:par>
                                <p:cTn id="149" presetID="10" presetClass="entr" presetSubtype="0" fill="hold"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par>
                                <p:cTn id="152" presetID="10" presetClass="entr" presetSubtype="0" fill="hold" nodeType="with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fade">
                                      <p:cBhvr>
                                        <p:cTn id="154" dur="500"/>
                                        <p:tgtEl>
                                          <p:spTgt spid="58"/>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35" grpId="0"/>
      <p:bldP spid="47" grpId="0" animBg="1"/>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78947-21AE-6854-69BF-E1EA99F70541}"/>
              </a:ext>
            </a:extLst>
          </p:cNvPr>
          <p:cNvSpPr>
            <a:spLocks noGrp="1"/>
          </p:cNvSpPr>
          <p:nvPr>
            <p:ph type="title"/>
          </p:nvPr>
        </p:nvSpPr>
        <p:spPr/>
        <p:txBody>
          <a:bodyPr/>
          <a:lstStyle/>
          <a:p>
            <a:r>
              <a:rPr kumimoji="1" lang="zh-CN" altLang="en-US" dirty="0"/>
              <a:t>编程练习</a:t>
            </a:r>
          </a:p>
        </p:txBody>
      </p:sp>
      <p:sp>
        <p:nvSpPr>
          <p:cNvPr id="3" name="灯片编号占位符 2">
            <a:extLst>
              <a:ext uri="{FF2B5EF4-FFF2-40B4-BE49-F238E27FC236}">
                <a16:creationId xmlns:a16="http://schemas.microsoft.com/office/drawing/2014/main" id="{BDAB676B-EEFA-3A7E-34F8-3418BBFBBB84}"/>
              </a:ext>
            </a:extLst>
          </p:cNvPr>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6" name="文本框 5">
            <a:extLst>
              <a:ext uri="{FF2B5EF4-FFF2-40B4-BE49-F238E27FC236}">
                <a16:creationId xmlns:a16="http://schemas.microsoft.com/office/drawing/2014/main" id="{BD64D7A0-A6FF-1124-BAFE-2600C36993F3}"/>
              </a:ext>
            </a:extLst>
          </p:cNvPr>
          <p:cNvSpPr txBox="1"/>
          <p:nvPr/>
        </p:nvSpPr>
        <p:spPr>
          <a:xfrm>
            <a:off x="191627" y="1118568"/>
            <a:ext cx="11312461" cy="3272691"/>
          </a:xfrm>
          <a:prstGeom prst="rect">
            <a:avLst/>
          </a:prstGeom>
          <a:noFill/>
        </p:spPr>
        <p:txBody>
          <a:bodyPr wrap="square" rtlCol="0">
            <a:spAutoFit/>
          </a:bodyPr>
          <a:lstStyle/>
          <a:p>
            <a:pPr marL="285750" indent="-285750" algn="just">
              <a:buFont typeface="Wingdings" pitchFamily="2" charset="2"/>
              <a:buChar char="Ø"/>
            </a:pPr>
            <a:r>
              <a:rPr lang="zh-CN" altLang="en-US" sz="2000" dirty="0">
                <a:latin typeface="Times New Roman" panose="02020603050405020304" pitchFamily="18" charset="0"/>
                <a:cs typeface="Times New Roman" panose="02020603050405020304" pitchFamily="18" charset="0"/>
              </a:rPr>
              <a:t>（</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zh-CN" altLang="en-US" sz="2000" dirty="0">
                <a:latin typeface="+mn-ea"/>
              </a:rPr>
              <a:t>）</a:t>
            </a:r>
            <a:r>
              <a:rPr lang="en-US" altLang="zh-CN" sz="2000" dirty="0">
                <a:latin typeface="+mn-ea"/>
              </a:rPr>
              <a:t>/2</a:t>
            </a:r>
          </a:p>
          <a:p>
            <a:pPr marL="285750" indent="-285750" algn="just">
              <a:buFont typeface="Wingdings" pitchFamily="2" charset="2"/>
              <a:buChar char="Ø"/>
            </a:pPr>
            <a:endParaRPr lang="en-US" altLang="zh-CN" sz="2000" baseline="30000" dirty="0">
              <a:latin typeface="+mn-ea"/>
            </a:endParaRPr>
          </a:p>
          <a:p>
            <a:pPr marL="285750" indent="-285750" algn="just">
              <a:buFont typeface="Wingdings" pitchFamily="2" charset="2"/>
              <a:buChar char="Ø"/>
            </a:pP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r2,r0,0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r2</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0</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r3,r0,32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r3</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32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mul.w      r4,r2,r2      	#r4=r2*r2=a*a=</a:t>
            </a:r>
            <a:r>
              <a:rPr lang="en-US" altLang="zh-CN" sz="2000" dirty="0">
                <a:latin typeface="+mn-ea"/>
              </a:rPr>
              <a:t>a</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mul.w  	  r5,r3,r3		#r5=r3*r3=b*b=</a:t>
            </a:r>
            <a:r>
              <a:rPr lang="en-US" altLang="zh-CN" sz="2000" dirty="0">
                <a:latin typeface="+mn-ea"/>
              </a:rPr>
              <a:t>b</a:t>
            </a:r>
            <a:r>
              <a:rPr lang="en-US" altLang="zh-CN" sz="2000" baseline="30000" dirty="0">
                <a:latin typeface="+mn-ea"/>
              </a:rPr>
              <a:t>2</a:t>
            </a: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sub.w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r6,r4,r5		#r6=r4-r5=</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ori</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r7, r0, 2             #r7=0|2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div.w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r8, r6, r7      #r8=r6/r7</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1871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37564" y="964588"/>
            <a:ext cx="11312461" cy="1384995"/>
          </a:xfrm>
          <a:prstGeom prst="rect">
            <a:avLst/>
          </a:prstGeom>
          <a:noFill/>
        </p:spPr>
        <p:txBody>
          <a:bodyPr wrap="square" rtlCol="0">
            <a:spAutoFit/>
          </a:bodyPr>
          <a:lstStyle/>
          <a:p>
            <a:pPr algn="just"/>
            <a:r>
              <a:rPr lang="zh-CN" altLang="en-US" sz="2400" b="1" dirty="0">
                <a:latin typeface="+mn-ea"/>
              </a:rPr>
              <a:t>练习</a:t>
            </a:r>
            <a:endParaRPr lang="en-US" altLang="zh-CN" sz="2400" b="1" dirty="0">
              <a:latin typeface="+mn-ea"/>
            </a:endParaRPr>
          </a:p>
          <a:p>
            <a:pPr algn="just"/>
            <a:r>
              <a:rPr lang="en-US" altLang="zh-CN" sz="2000" dirty="0">
                <a:latin typeface="+mn-ea"/>
              </a:rPr>
              <a:t>	</a:t>
            </a:r>
            <a:r>
              <a:rPr lang="zh-CN" altLang="en-US" sz="2000" dirty="0">
                <a:latin typeface="+mn-ea"/>
              </a:rPr>
              <a:t>尝试通过移位和逻辑运算指令，将</a:t>
            </a:r>
            <a:r>
              <a:rPr lang="en-US" altLang="zh-CN" sz="2000" dirty="0">
                <a:latin typeface="+mn-ea"/>
              </a:rPr>
              <a:t>0xABCD</a:t>
            </a:r>
            <a:r>
              <a:rPr lang="zh-CN" altLang="en-US" sz="2000" dirty="0">
                <a:latin typeface="+mn-ea"/>
              </a:rPr>
              <a:t>转换成</a:t>
            </a:r>
            <a:r>
              <a:rPr lang="en-US" altLang="zh-CN" sz="2000" dirty="0">
                <a:latin typeface="+mn-ea"/>
              </a:rPr>
              <a:t>0xDABC</a:t>
            </a:r>
            <a:r>
              <a:rPr lang="zh-CN" altLang="en-US" sz="2000" dirty="0">
                <a:latin typeface="+mn-ea"/>
              </a:rPr>
              <a:t>。可以通过逻辑运算指令取出源操作数中的某一部分，然后进行移位操作后，再将该部分放置到正确的位置上（假设源操作数被保存在</a:t>
            </a:r>
            <a:r>
              <a:rPr lang="en-US" altLang="zh-CN" sz="2000" dirty="0">
                <a:latin typeface="+mn-ea"/>
              </a:rPr>
              <a:t>r3</a:t>
            </a:r>
            <a:r>
              <a:rPr lang="zh-CN" altLang="en-US" sz="2000" dirty="0">
                <a:latin typeface="+mn-ea"/>
              </a:rPr>
              <a:t>寄存器中）。</a:t>
            </a:r>
            <a:endParaRPr lang="pt-BR" altLang="zh-CN"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F9C7AB9-455D-BC1A-E5BF-79E66A939484}"/>
              </a:ext>
            </a:extLst>
          </p:cNvPr>
          <p:cNvSpPr txBox="1"/>
          <p:nvPr/>
        </p:nvSpPr>
        <p:spPr>
          <a:xfrm>
            <a:off x="237564" y="2595552"/>
            <a:ext cx="11514666" cy="3170099"/>
          </a:xfrm>
          <a:prstGeom prst="rect">
            <a:avLst/>
          </a:prstGeom>
          <a:noFill/>
        </p:spPr>
        <p:txBody>
          <a:bodyPr wrap="square" rtlCol="0">
            <a:spAutoFit/>
          </a:bodyPr>
          <a:lstStyle/>
          <a:p>
            <a:pPr algn="just">
              <a:lnSpc>
                <a:spcPct val="150000"/>
              </a:lnSpc>
            </a:pPr>
            <a:r>
              <a:rPr lang="en-US" altLang="zh-CN" sz="2000" dirty="0">
                <a:latin typeface="+mn-ea"/>
              </a:rPr>
              <a:t>	andi   r4,r3,0xF			#</a:t>
            </a:r>
            <a:r>
              <a:rPr lang="zh-CN" altLang="en-US" sz="2000" dirty="0">
                <a:latin typeface="+mn-ea"/>
              </a:rPr>
              <a:t>将</a:t>
            </a:r>
            <a:r>
              <a:rPr lang="en-US" altLang="zh-CN" sz="2000" dirty="0">
                <a:latin typeface="+mn-ea"/>
              </a:rPr>
              <a:t>0xABCD</a:t>
            </a:r>
            <a:r>
              <a:rPr lang="zh-CN" altLang="en-US" sz="2000" dirty="0">
                <a:latin typeface="+mn-ea"/>
              </a:rPr>
              <a:t>和</a:t>
            </a:r>
            <a:r>
              <a:rPr lang="en-US" altLang="zh-CN" sz="2000" dirty="0">
                <a:latin typeface="+mn-ea"/>
              </a:rPr>
              <a:t>0xF</a:t>
            </a:r>
            <a:r>
              <a:rPr lang="zh-CN" altLang="en-US" sz="2000" dirty="0">
                <a:solidFill>
                  <a:schemeClr val="accent6">
                    <a:lumMod val="75000"/>
                  </a:schemeClr>
                </a:solidFill>
                <a:latin typeface="+mn-ea"/>
              </a:rPr>
              <a:t>进行和操作，取出低</a:t>
            </a:r>
            <a:r>
              <a:rPr lang="en-US" altLang="zh-CN" sz="2000" dirty="0">
                <a:solidFill>
                  <a:schemeClr val="accent6">
                    <a:lumMod val="75000"/>
                  </a:schemeClr>
                </a:solidFill>
                <a:latin typeface="+mn-ea"/>
              </a:rPr>
              <a:t>4</a:t>
            </a:r>
            <a:r>
              <a:rPr lang="zh-CN" altLang="en-US" sz="2000" dirty="0">
                <a:solidFill>
                  <a:schemeClr val="accent6">
                    <a:lumMod val="75000"/>
                  </a:schemeClr>
                </a:solidFill>
                <a:latin typeface="+mn-ea"/>
              </a:rPr>
              <a:t>位</a:t>
            </a:r>
            <a:r>
              <a:rPr lang="zh-CN" altLang="en-US" sz="2000" dirty="0">
                <a:latin typeface="+mn-ea"/>
              </a:rPr>
              <a:t>也就是</a:t>
            </a:r>
            <a:r>
              <a:rPr lang="en-US" altLang="zh-CN" sz="2000" dirty="0">
                <a:latin typeface="+mn-ea"/>
              </a:rPr>
              <a:t>D</a:t>
            </a:r>
            <a:r>
              <a:rPr lang="zh-CN" altLang="en-US" sz="2000" dirty="0">
                <a:latin typeface="+mn-ea"/>
              </a:rPr>
              <a:t>放入寄存器</a:t>
            </a:r>
            <a:r>
              <a:rPr lang="en-US" altLang="zh-CN" sz="2000" dirty="0">
                <a:latin typeface="+mn-ea"/>
              </a:rPr>
              <a:t>r4</a:t>
            </a:r>
            <a:r>
              <a:rPr lang="zh-CN" altLang="en-US" sz="2000" dirty="0">
                <a:latin typeface="+mn-ea"/>
              </a:rPr>
              <a:t>中</a:t>
            </a:r>
            <a:endParaRPr lang="en-US" altLang="zh-CN" sz="2000" dirty="0">
              <a:latin typeface="+mn-ea"/>
            </a:endParaRPr>
          </a:p>
          <a:p>
            <a:pPr algn="just">
              <a:lnSpc>
                <a:spcPct val="150000"/>
              </a:lnSpc>
            </a:pPr>
            <a:r>
              <a:rPr lang="en-US" altLang="zh-CN" sz="2000" dirty="0">
                <a:latin typeface="+mn-ea"/>
                <a:cs typeface="Times New Roman" panose="02020603050405020304" pitchFamily="18" charset="0"/>
              </a:rPr>
              <a:t>	srli.w   r5,r3,8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0xABCD</a:t>
            </a:r>
            <a:r>
              <a:rPr lang="zh-CN" altLang="en-US" sz="2000" dirty="0">
                <a:solidFill>
                  <a:schemeClr val="accent6">
                    <a:lumMod val="75000"/>
                  </a:schemeClr>
                </a:solidFill>
                <a:latin typeface="+mn-ea"/>
                <a:cs typeface="Times New Roman" panose="02020603050405020304" pitchFamily="18" charset="0"/>
              </a:rPr>
              <a:t>逻辑右移</a:t>
            </a:r>
            <a:r>
              <a:rPr lang="en-US" altLang="zh-CN" sz="2000" dirty="0">
                <a:solidFill>
                  <a:schemeClr val="accent6">
                    <a:lumMod val="75000"/>
                  </a:schemeClr>
                </a:solidFill>
                <a:latin typeface="+mn-ea"/>
                <a:cs typeface="Times New Roman" panose="02020603050405020304" pitchFamily="18" charset="0"/>
              </a:rPr>
              <a:t>8</a:t>
            </a:r>
            <a:r>
              <a:rPr lang="zh-CN" altLang="en-US" sz="2000" dirty="0">
                <a:solidFill>
                  <a:schemeClr val="accent6">
                    <a:lumMod val="75000"/>
                  </a:schemeClr>
                </a:solidFill>
                <a:latin typeface="+mn-ea"/>
                <a:cs typeface="Times New Roman" panose="02020603050405020304" pitchFamily="18" charset="0"/>
              </a:rPr>
              <a:t>位，得到</a:t>
            </a:r>
            <a:r>
              <a:rPr lang="en-US" altLang="zh-CN" sz="2000" dirty="0">
                <a:solidFill>
                  <a:schemeClr val="accent6">
                    <a:lumMod val="75000"/>
                  </a:schemeClr>
                </a:solidFill>
                <a:latin typeface="+mn-ea"/>
                <a:cs typeface="Times New Roman" panose="02020603050405020304" pitchFamily="18" charset="0"/>
              </a:rPr>
              <a:t>0xABC</a:t>
            </a:r>
          </a:p>
          <a:p>
            <a:pPr algn="just">
              <a:lnSpc>
                <a:spcPct val="150000"/>
              </a:lnSpc>
            </a:pPr>
            <a:r>
              <a:rPr lang="en-US" altLang="zh-CN" sz="2000" dirty="0">
                <a:latin typeface="+mn-ea"/>
                <a:cs typeface="Times New Roman" panose="02020603050405020304" pitchFamily="18" charset="0"/>
              </a:rPr>
              <a:t>	slli.w	  r4,r4,24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0xD</a:t>
            </a:r>
            <a:r>
              <a:rPr lang="zh-CN" altLang="en-US" sz="2000" dirty="0">
                <a:solidFill>
                  <a:schemeClr val="accent6">
                    <a:lumMod val="75000"/>
                  </a:schemeClr>
                </a:solidFill>
                <a:latin typeface="+mn-ea"/>
                <a:cs typeface="Times New Roman" panose="02020603050405020304" pitchFamily="18" charset="0"/>
              </a:rPr>
              <a:t>逻辑左移</a:t>
            </a:r>
            <a:r>
              <a:rPr lang="en-US" altLang="zh-CN" sz="2000" dirty="0">
                <a:solidFill>
                  <a:schemeClr val="accent6">
                    <a:lumMod val="75000"/>
                  </a:schemeClr>
                </a:solidFill>
                <a:latin typeface="+mn-ea"/>
                <a:cs typeface="Times New Roman" panose="02020603050405020304" pitchFamily="18" charset="0"/>
              </a:rPr>
              <a:t>24</a:t>
            </a:r>
            <a:r>
              <a:rPr lang="zh-CN" altLang="en-US" sz="2000" dirty="0">
                <a:solidFill>
                  <a:schemeClr val="accent6">
                    <a:lumMod val="75000"/>
                  </a:schemeClr>
                </a:solidFill>
                <a:latin typeface="+mn-ea"/>
                <a:cs typeface="Times New Roman" panose="02020603050405020304" pitchFamily="18" charset="0"/>
              </a:rPr>
              <a:t>位，得到</a:t>
            </a:r>
            <a:r>
              <a:rPr lang="en-US" altLang="zh-CN" sz="2000" dirty="0">
                <a:solidFill>
                  <a:schemeClr val="accent6">
                    <a:lumMod val="75000"/>
                  </a:schemeClr>
                </a:solidFill>
                <a:latin typeface="+mn-ea"/>
                <a:cs typeface="Times New Roman" panose="02020603050405020304" pitchFamily="18" charset="0"/>
              </a:rPr>
              <a:t>0xD000</a:t>
            </a:r>
          </a:p>
          <a:p>
            <a:pPr algn="just">
              <a:lnSpc>
                <a:spcPct val="150000"/>
              </a:lnSpc>
            </a:pPr>
            <a:r>
              <a:rPr lang="en-US" altLang="zh-CN" sz="2000" dirty="0">
                <a:latin typeface="+mn-ea"/>
                <a:cs typeface="Times New Roman" panose="02020603050405020304" pitchFamily="18" charset="0"/>
              </a:rPr>
              <a:t>	or   r6,r4,r5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0xABC</a:t>
            </a:r>
            <a:r>
              <a:rPr lang="zh-CN" altLang="en-US" sz="2000" dirty="0">
                <a:latin typeface="+mn-ea"/>
                <a:cs typeface="Times New Roman" panose="02020603050405020304" pitchFamily="18" charset="0"/>
              </a:rPr>
              <a:t>和</a:t>
            </a:r>
            <a:r>
              <a:rPr lang="en-US" altLang="zh-CN" sz="2000" dirty="0">
                <a:latin typeface="+mn-ea"/>
                <a:cs typeface="Times New Roman" panose="02020603050405020304" pitchFamily="18" charset="0"/>
              </a:rPr>
              <a:t>0xD000</a:t>
            </a:r>
            <a:r>
              <a:rPr lang="zh-CN" altLang="en-US" sz="2000" dirty="0">
                <a:solidFill>
                  <a:schemeClr val="accent6">
                    <a:lumMod val="75000"/>
                  </a:schemeClr>
                </a:solidFill>
                <a:latin typeface="+mn-ea"/>
                <a:cs typeface="Times New Roman" panose="02020603050405020304" pitchFamily="18" charset="0"/>
              </a:rPr>
              <a:t>进行或操作，以合并两者</a:t>
            </a:r>
            <a:r>
              <a:rPr lang="zh-CN" altLang="en-US" sz="2000" dirty="0">
                <a:latin typeface="+mn-ea"/>
                <a:cs typeface="Times New Roman" panose="02020603050405020304" pitchFamily="18" charset="0"/>
              </a:rPr>
              <a:t>，得到</a:t>
            </a:r>
            <a:r>
              <a:rPr lang="en-US" altLang="zh-CN" sz="2000" dirty="0">
                <a:latin typeface="+mn-ea"/>
                <a:cs typeface="Times New Roman" panose="02020603050405020304" pitchFamily="18" charset="0"/>
              </a:rPr>
              <a:t>0xDABC</a:t>
            </a:r>
            <a:r>
              <a:rPr lang="zh-CN" altLang="en-US" sz="2000" dirty="0">
                <a:latin typeface="+mn-ea"/>
                <a:cs typeface="Times New Roman" panose="02020603050405020304" pitchFamily="18" charset="0"/>
              </a:rPr>
              <a:t>，并存入</a:t>
            </a:r>
            <a:r>
              <a:rPr lang="en-US" altLang="zh-CN" sz="2000" dirty="0">
                <a:latin typeface="+mn-ea"/>
                <a:cs typeface="Times New Roman" panose="02020603050405020304" pitchFamily="18" charset="0"/>
              </a:rPr>
              <a:t>r6</a:t>
            </a:r>
          </a:p>
          <a:p>
            <a:pPr algn="just"/>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r6</a:t>
            </a:r>
            <a:r>
              <a:rPr lang="zh-CN" altLang="en-US" sz="2000" dirty="0">
                <a:latin typeface="+mn-ea"/>
                <a:cs typeface="Times New Roman" panose="02020603050405020304" pitchFamily="18" charset="0"/>
              </a:rPr>
              <a:t>中就是我们想要的</a:t>
            </a:r>
            <a:r>
              <a:rPr lang="en-US" altLang="zh-CN" sz="2000" dirty="0">
                <a:latin typeface="+mn-ea"/>
                <a:cs typeface="Times New Roman" panose="02020603050405020304" pitchFamily="18" charset="0"/>
              </a:rPr>
              <a:t>0XDABC</a:t>
            </a:r>
            <a:r>
              <a:rPr lang="zh-CN" altLang="en-US" sz="2000" dirty="0">
                <a:latin typeface="+mn-ea"/>
                <a:cs typeface="Times New Roman" panose="02020603050405020304" pitchFamily="18" charset="0"/>
              </a:rPr>
              <a:t>了。</a:t>
            </a:r>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p>
          <a:p>
            <a:pPr algn="just"/>
            <a:r>
              <a:rPr lang="en-US" altLang="zh-CN" sz="2000" dirty="0">
                <a:latin typeface="+mn-ea"/>
                <a:cs typeface="Times New Roman" panose="02020603050405020304" pitchFamily="18" charset="0"/>
              </a:rPr>
              <a:t>	  </a:t>
            </a:r>
            <a:endParaRPr lang="pt-BR"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6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38</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39848"/>
            <a:ext cx="11617759" cy="5109091"/>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2.</a:t>
            </a:r>
            <a:r>
              <a:rPr lang="zh-CN" altLang="en-US" sz="2400" b="1" dirty="0">
                <a:latin typeface="+mn-ea"/>
              </a:rPr>
              <a:t>转移指令</a:t>
            </a:r>
            <a:endParaRPr lang="en-US" altLang="zh-CN" sz="2400" b="1" dirty="0">
              <a:latin typeface="+mn-ea"/>
            </a:endParaRPr>
          </a:p>
          <a:p>
            <a:pPr algn="just"/>
            <a:r>
              <a:rPr lang="en-US" altLang="zh-CN" sz="2000" b="1" dirty="0">
                <a:latin typeface="+mn-ea"/>
              </a:rPr>
              <a:t>	 </a:t>
            </a:r>
            <a:r>
              <a:rPr lang="zh-CN" altLang="en-US" sz="2000" dirty="0">
                <a:latin typeface="+mn-ea"/>
              </a:rPr>
              <a:t>转移指令主要分为无条件跳转和条件跳转两种指令类型，他们在汇编程序的实现中起着举足轻重的作用，大部分的循环或选择语句都是通过转移指令来组合实现的。</a:t>
            </a:r>
            <a:r>
              <a:rPr lang="en-US" altLang="zh-CN" sz="2000" dirty="0">
                <a:latin typeface="+mn-ea"/>
              </a:rPr>
              <a:t> </a:t>
            </a:r>
          </a:p>
          <a:p>
            <a:pPr algn="just"/>
            <a:r>
              <a:rPr lang="en-US" altLang="zh-CN" sz="2000" dirty="0">
                <a:latin typeface="+mn-ea"/>
              </a:rPr>
              <a:t>	 LA32</a:t>
            </a:r>
            <a:r>
              <a:rPr lang="zh-CN" altLang="en-US" sz="2000" dirty="0">
                <a:latin typeface="+mn-ea"/>
              </a:rPr>
              <a:t>中的无条件跳转指令有</a:t>
            </a:r>
            <a:r>
              <a:rPr lang="en-US" altLang="zh-CN" sz="2000" dirty="0">
                <a:latin typeface="+mn-ea"/>
              </a:rPr>
              <a:t>B</a:t>
            </a:r>
            <a:r>
              <a:rPr lang="zh-CN" altLang="en-US" sz="2000" dirty="0">
                <a:latin typeface="+mn-ea"/>
              </a:rPr>
              <a:t>，</a:t>
            </a:r>
            <a:r>
              <a:rPr lang="en-US" altLang="zh-CN" sz="2000" dirty="0">
                <a:latin typeface="+mn-ea"/>
              </a:rPr>
              <a:t>BL</a:t>
            </a:r>
            <a:r>
              <a:rPr lang="zh-CN" altLang="en-US" sz="2000" dirty="0">
                <a:latin typeface="+mn-ea"/>
              </a:rPr>
              <a:t>和</a:t>
            </a:r>
            <a:r>
              <a:rPr lang="en-US" altLang="zh-CN" sz="2000" dirty="0">
                <a:latin typeface="+mn-ea"/>
              </a:rPr>
              <a:t>JIRL</a:t>
            </a:r>
            <a:r>
              <a:rPr lang="zh-CN" altLang="en-US" sz="2000" dirty="0">
                <a:latin typeface="+mn-ea"/>
              </a:rPr>
              <a:t>三条，其指令格式分别为：</a:t>
            </a:r>
            <a:endParaRPr lang="en-US" altLang="zh-CN" sz="2000" dirty="0">
              <a:latin typeface="+mn-ea"/>
            </a:endParaRPr>
          </a:p>
          <a:p>
            <a:pPr algn="just"/>
            <a:r>
              <a:rPr lang="en-US" altLang="zh-CN" sz="2000" dirty="0">
                <a:latin typeface="+mn-ea"/>
              </a:rPr>
              <a:t>		b  offs26;</a:t>
            </a:r>
          </a:p>
          <a:p>
            <a:pPr algn="just"/>
            <a:r>
              <a:rPr lang="en-US" altLang="zh-CN" sz="2000" dirty="0">
                <a:latin typeface="+mn-ea"/>
              </a:rPr>
              <a:t>		bl   offs26;</a:t>
            </a:r>
          </a:p>
          <a:p>
            <a:pPr algn="just"/>
            <a:r>
              <a:rPr lang="en-US" altLang="zh-CN" sz="2000" dirty="0">
                <a:latin typeface="+mn-ea"/>
              </a:rPr>
              <a:t>		jirl   rd,rj,offs16;</a:t>
            </a:r>
          </a:p>
          <a:p>
            <a:pPr algn="just"/>
            <a:r>
              <a:rPr lang="en-US" altLang="zh-CN" sz="2000" dirty="0">
                <a:latin typeface="+mn-ea"/>
              </a:rPr>
              <a:t>	 </a:t>
            </a:r>
            <a:r>
              <a:rPr lang="zh-CN" altLang="en-US" dirty="0">
                <a:latin typeface="+mn-ea"/>
              </a:rPr>
              <a:t>虽然三条指令都是无条件跳转指令，但其作用的环境与情况不尽相同，起到的作用也是不一样的。</a:t>
            </a:r>
            <a:endParaRPr lang="en-US" altLang="zh-CN" dirty="0">
              <a:latin typeface="+mn-ea"/>
            </a:endParaRPr>
          </a:p>
          <a:p>
            <a:pPr algn="just"/>
            <a:endParaRPr lang="en-US" altLang="zh-CN" dirty="0">
              <a:latin typeface="+mn-ea"/>
            </a:endParaRPr>
          </a:p>
          <a:p>
            <a:pPr algn="just"/>
            <a:r>
              <a:rPr lang="en-US" altLang="zh-CN" dirty="0">
                <a:solidFill>
                  <a:schemeClr val="accent5">
                    <a:lumMod val="75000"/>
                  </a:schemeClr>
                </a:solidFill>
                <a:latin typeface="+mn-ea"/>
              </a:rPr>
              <a:t>	 </a:t>
            </a:r>
            <a:r>
              <a:rPr lang="en-US" altLang="zh-CN" dirty="0">
                <a:solidFill>
                  <a:schemeClr val="accent6">
                    <a:lumMod val="75000"/>
                  </a:schemeClr>
                </a:solidFill>
                <a:latin typeface="+mn-ea"/>
              </a:rPr>
              <a:t>B</a:t>
            </a:r>
            <a:r>
              <a:rPr lang="zh-CN" altLang="en-US" dirty="0">
                <a:latin typeface="+mn-ea"/>
              </a:rPr>
              <a:t>指令无条件跳转到目标地址处，指令的跳转目标地址是将指令的</a:t>
            </a:r>
            <a:r>
              <a:rPr lang="en-US" altLang="zh-CN" dirty="0">
                <a:latin typeface="+mn-ea"/>
              </a:rPr>
              <a:t>PC</a:t>
            </a:r>
            <a:r>
              <a:rPr lang="zh-CN" altLang="en-US" dirty="0">
                <a:latin typeface="+mn-ea"/>
              </a:rPr>
              <a:t>值加上指令中给出的</a:t>
            </a:r>
            <a:r>
              <a:rPr lang="en-US" altLang="zh-CN" dirty="0">
                <a:latin typeface="+mn-ea"/>
              </a:rPr>
              <a:t>26</a:t>
            </a:r>
            <a:r>
              <a:rPr lang="zh-CN" altLang="en-US" dirty="0">
                <a:latin typeface="+mn-ea"/>
              </a:rPr>
              <a:t>比特长度的立即数</a:t>
            </a:r>
            <a:r>
              <a:rPr lang="en-US" altLang="zh-CN" dirty="0">
                <a:latin typeface="+mn-ea"/>
              </a:rPr>
              <a:t>offs26</a:t>
            </a:r>
            <a:r>
              <a:rPr lang="zh-CN" altLang="en-US" dirty="0">
                <a:latin typeface="+mn-ea"/>
              </a:rPr>
              <a:t>逻辑左移</a:t>
            </a:r>
            <a:r>
              <a:rPr lang="en-US" altLang="zh-CN" dirty="0">
                <a:latin typeface="+mn-ea"/>
              </a:rPr>
              <a:t>2</a:t>
            </a:r>
            <a:r>
              <a:rPr lang="zh-CN" altLang="en-US" dirty="0">
                <a:latin typeface="+mn-ea"/>
              </a:rPr>
              <a:t>位后进行符号扩展所得到的偏移值。</a:t>
            </a:r>
            <a:endParaRPr lang="en-US" altLang="zh-CN" dirty="0">
              <a:latin typeface="+mn-ea"/>
            </a:endParaRPr>
          </a:p>
          <a:p>
            <a:pPr algn="just"/>
            <a:r>
              <a:rPr lang="en-US" altLang="zh-CN" dirty="0">
                <a:solidFill>
                  <a:schemeClr val="accent6">
                    <a:lumMod val="75000"/>
                  </a:schemeClr>
                </a:solidFill>
                <a:latin typeface="+mn-ea"/>
              </a:rPr>
              <a:t>	 BL</a:t>
            </a:r>
            <a:r>
              <a:rPr lang="zh-CN" altLang="en-US" dirty="0">
                <a:latin typeface="+mn-ea"/>
              </a:rPr>
              <a:t>指令无条件跳转到目标地址处，同时将该指令的</a:t>
            </a:r>
            <a:r>
              <a:rPr lang="en-US" altLang="zh-CN" dirty="0">
                <a:latin typeface="+mn-ea"/>
              </a:rPr>
              <a:t>PC</a:t>
            </a:r>
            <a:r>
              <a:rPr lang="zh-CN" altLang="en-US" dirty="0">
                <a:latin typeface="+mn-ea"/>
              </a:rPr>
              <a:t>值加</a:t>
            </a:r>
            <a:r>
              <a:rPr lang="en-US" altLang="zh-CN" dirty="0">
                <a:latin typeface="+mn-ea"/>
              </a:rPr>
              <a:t>4</a:t>
            </a:r>
            <a:r>
              <a:rPr lang="zh-CN" altLang="en-US" dirty="0">
                <a:latin typeface="+mn-ea"/>
              </a:rPr>
              <a:t>的结果写入到</a:t>
            </a:r>
            <a:r>
              <a:rPr lang="en-US" altLang="zh-CN" dirty="0">
                <a:latin typeface="+mn-ea"/>
              </a:rPr>
              <a:t>1</a:t>
            </a:r>
            <a:r>
              <a:rPr lang="zh-CN" altLang="en-US" dirty="0">
                <a:latin typeface="+mn-ea"/>
              </a:rPr>
              <a:t>号通用寄存器</a:t>
            </a:r>
            <a:r>
              <a:rPr lang="en-US" altLang="zh-CN" dirty="0">
                <a:latin typeface="+mn-ea"/>
              </a:rPr>
              <a:t>r1</a:t>
            </a:r>
            <a:r>
              <a:rPr lang="zh-CN" altLang="en-US" dirty="0">
                <a:latin typeface="+mn-ea"/>
              </a:rPr>
              <a:t>中。指令跳转的目标地址是将指令码中的</a:t>
            </a:r>
            <a:r>
              <a:rPr lang="en-US" altLang="zh-CN" dirty="0">
                <a:latin typeface="+mn-ea"/>
              </a:rPr>
              <a:t>26</a:t>
            </a:r>
            <a:r>
              <a:rPr lang="zh-CN" altLang="en-US" dirty="0">
                <a:latin typeface="+mn-ea"/>
              </a:rPr>
              <a:t>比特长度的立即数</a:t>
            </a:r>
            <a:r>
              <a:rPr lang="en-US" altLang="zh-CN" dirty="0">
                <a:latin typeface="+mn-ea"/>
              </a:rPr>
              <a:t>offs26</a:t>
            </a:r>
            <a:r>
              <a:rPr lang="zh-CN" altLang="en-US" dirty="0">
                <a:latin typeface="+mn-ea"/>
              </a:rPr>
              <a:t>逻辑左移</a:t>
            </a:r>
            <a:r>
              <a:rPr lang="en-US" altLang="zh-CN" dirty="0">
                <a:latin typeface="+mn-ea"/>
              </a:rPr>
              <a:t>2</a:t>
            </a:r>
            <a:r>
              <a:rPr lang="zh-CN" altLang="en-US" dirty="0">
                <a:latin typeface="+mn-ea"/>
              </a:rPr>
              <a:t>位后再符号扩展，所得的偏移值加上该分支指令的</a:t>
            </a:r>
            <a:r>
              <a:rPr lang="en-US" altLang="zh-CN" dirty="0">
                <a:latin typeface="+mn-ea"/>
              </a:rPr>
              <a:t>PC</a:t>
            </a:r>
            <a:r>
              <a:rPr lang="zh-CN" altLang="en-US" dirty="0">
                <a:latin typeface="+mn-ea"/>
              </a:rPr>
              <a:t>。</a:t>
            </a:r>
            <a:endParaRPr lang="en-US" altLang="zh-CN" dirty="0">
              <a:latin typeface="+mn-ea"/>
            </a:endParaRPr>
          </a:p>
          <a:p>
            <a:pPr algn="just"/>
            <a:r>
              <a:rPr lang="en-US" altLang="zh-CN" dirty="0">
                <a:latin typeface="+mn-ea"/>
              </a:rPr>
              <a:t>	 </a:t>
            </a:r>
            <a:r>
              <a:rPr lang="en-US" altLang="zh-CN" dirty="0">
                <a:solidFill>
                  <a:schemeClr val="accent6">
                    <a:lumMod val="75000"/>
                  </a:schemeClr>
                </a:solidFill>
                <a:latin typeface="+mn-ea"/>
              </a:rPr>
              <a:t>JIRL </a:t>
            </a:r>
            <a:r>
              <a:rPr lang="zh-CN" altLang="en-US" dirty="0">
                <a:latin typeface="+mn-ea"/>
              </a:rPr>
              <a:t>无条件跳转到目标地址处，同时将该指令的</a:t>
            </a:r>
            <a:r>
              <a:rPr lang="en-US" altLang="zh-CN" dirty="0">
                <a:latin typeface="+mn-ea"/>
              </a:rPr>
              <a:t>PC</a:t>
            </a:r>
            <a:r>
              <a:rPr lang="zh-CN" altLang="en-US" dirty="0">
                <a:latin typeface="+mn-ea"/>
              </a:rPr>
              <a:t>值加</a:t>
            </a:r>
            <a:r>
              <a:rPr lang="en-US" altLang="zh-CN" dirty="0">
                <a:latin typeface="+mn-ea"/>
              </a:rPr>
              <a:t>4</a:t>
            </a:r>
            <a:r>
              <a:rPr lang="zh-CN" altLang="en-US" dirty="0">
                <a:latin typeface="+mn-ea"/>
              </a:rPr>
              <a:t>的结果写入到通用寄存器</a:t>
            </a:r>
            <a:r>
              <a:rPr lang="en-US" altLang="zh-CN" dirty="0">
                <a:latin typeface="+mn-ea"/>
              </a:rPr>
              <a:t>rd</a:t>
            </a:r>
            <a:r>
              <a:rPr lang="zh-CN" altLang="en-US" dirty="0">
                <a:latin typeface="+mn-ea"/>
              </a:rPr>
              <a:t>中。该指令的跳转目标地址是将指令码中的</a:t>
            </a:r>
            <a:r>
              <a:rPr lang="en-US" altLang="zh-CN" dirty="0">
                <a:latin typeface="+mn-ea"/>
              </a:rPr>
              <a:t>16</a:t>
            </a:r>
            <a:r>
              <a:rPr lang="zh-CN" altLang="en-US" dirty="0">
                <a:latin typeface="+mn-ea"/>
              </a:rPr>
              <a:t>比特立即数</a:t>
            </a:r>
            <a:r>
              <a:rPr lang="en-US" altLang="zh-CN" dirty="0">
                <a:latin typeface="+mn-ea"/>
              </a:rPr>
              <a:t>offsl6</a:t>
            </a:r>
            <a:r>
              <a:rPr lang="zh-CN" altLang="en-US" dirty="0">
                <a:latin typeface="+mn-ea"/>
              </a:rPr>
              <a:t>逻辑左移</a:t>
            </a:r>
            <a:r>
              <a:rPr lang="en-US" altLang="zh-CN" dirty="0">
                <a:latin typeface="+mn-ea"/>
              </a:rPr>
              <a:t>2</a:t>
            </a:r>
            <a:r>
              <a:rPr lang="zh-CN" altLang="en-US" dirty="0">
                <a:latin typeface="+mn-ea"/>
              </a:rPr>
              <a:t>位后再符号扩展，所得的偏移值加上通用寄存器</a:t>
            </a:r>
            <a:r>
              <a:rPr lang="en-US" altLang="zh-CN" dirty="0">
                <a:latin typeface="+mn-ea"/>
              </a:rPr>
              <a:t>rj</a:t>
            </a:r>
            <a:r>
              <a:rPr lang="zh-CN" altLang="en-US" dirty="0">
                <a:latin typeface="+mn-ea"/>
              </a:rPr>
              <a:t>中的值。要注意的是当</a:t>
            </a:r>
            <a:r>
              <a:rPr lang="en-US" altLang="zh-CN" dirty="0">
                <a:latin typeface="+mn-ea"/>
              </a:rPr>
              <a:t>rd</a:t>
            </a:r>
            <a:r>
              <a:rPr lang="zh-CN" altLang="en-US" dirty="0">
                <a:latin typeface="+mn-ea"/>
              </a:rPr>
              <a:t>等于</a:t>
            </a:r>
            <a:r>
              <a:rPr lang="en-US" altLang="zh-CN" dirty="0">
                <a:latin typeface="+mn-ea"/>
              </a:rPr>
              <a:t>0</a:t>
            </a:r>
            <a:r>
              <a:rPr lang="zh-CN" altLang="en-US" dirty="0">
                <a:latin typeface="+mn-ea"/>
              </a:rPr>
              <a:t>时，</a:t>
            </a:r>
            <a:r>
              <a:rPr lang="en-US" altLang="zh-CN" dirty="0">
                <a:latin typeface="+mn-ea"/>
              </a:rPr>
              <a:t>JIRL</a:t>
            </a:r>
            <a:r>
              <a:rPr lang="zh-CN" altLang="en-US" dirty="0">
                <a:latin typeface="+mn-ea"/>
              </a:rPr>
              <a:t>的功能即是一条普通的非调用间接跳转指令。同时，</a:t>
            </a:r>
            <a:r>
              <a:rPr lang="en-US" altLang="zh-CN" dirty="0">
                <a:latin typeface="+mn-ea"/>
              </a:rPr>
              <a:t>rd</a:t>
            </a:r>
            <a:r>
              <a:rPr lang="zh-CN" altLang="en-US" dirty="0">
                <a:latin typeface="+mn-ea"/>
              </a:rPr>
              <a:t>等于</a:t>
            </a:r>
            <a:r>
              <a:rPr lang="en-US" altLang="zh-CN" dirty="0">
                <a:latin typeface="+mn-ea"/>
              </a:rPr>
              <a:t>0,rj</a:t>
            </a:r>
            <a:r>
              <a:rPr lang="zh-CN" altLang="en-US" dirty="0">
                <a:latin typeface="+mn-ea"/>
              </a:rPr>
              <a:t>等于</a:t>
            </a:r>
            <a:r>
              <a:rPr lang="en-US" altLang="zh-CN" dirty="0">
                <a:latin typeface="+mn-ea"/>
              </a:rPr>
              <a:t>1</a:t>
            </a:r>
            <a:r>
              <a:rPr lang="zh-CN" altLang="en-US" dirty="0">
                <a:latin typeface="+mn-ea"/>
              </a:rPr>
              <a:t>且</a:t>
            </a:r>
            <a:r>
              <a:rPr lang="en-US" altLang="zh-CN" dirty="0">
                <a:latin typeface="+mn-ea"/>
              </a:rPr>
              <a:t>offsl6</a:t>
            </a:r>
            <a:r>
              <a:rPr lang="zh-CN" altLang="en-US" dirty="0">
                <a:latin typeface="+mn-ea"/>
              </a:rPr>
              <a:t>等于</a:t>
            </a:r>
            <a:r>
              <a:rPr lang="en-US" altLang="zh-CN" dirty="0">
                <a:latin typeface="+mn-ea"/>
              </a:rPr>
              <a:t>0</a:t>
            </a:r>
            <a:r>
              <a:rPr lang="zh-CN" altLang="en-US" dirty="0">
                <a:latin typeface="+mn-ea"/>
              </a:rPr>
              <a:t>的</a:t>
            </a:r>
            <a:r>
              <a:rPr lang="en-US" altLang="zh-CN" dirty="0">
                <a:latin typeface="+mn-ea"/>
              </a:rPr>
              <a:t>JIRL </a:t>
            </a:r>
            <a:r>
              <a:rPr lang="zh-CN" altLang="en-US" dirty="0">
                <a:latin typeface="+mn-ea"/>
              </a:rPr>
              <a:t>常作为调用返回间接跳转使用。</a:t>
            </a:r>
            <a:endParaRPr lang="zh-CN" altLang="en-US" dirty="0"/>
          </a:p>
        </p:txBody>
      </p:sp>
    </p:spTree>
    <p:extLst>
      <p:ext uri="{BB962C8B-B14F-4D97-AF65-F5344CB8AC3E}">
        <p14:creationId xmlns:p14="http://schemas.microsoft.com/office/powerpoint/2010/main" val="36205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39</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629868"/>
            <a:ext cx="11617759" cy="5293757"/>
          </a:xfrm>
          <a:prstGeom prst="rect">
            <a:avLst/>
          </a:prstGeom>
          <a:noFill/>
        </p:spPr>
        <p:txBody>
          <a:bodyPr wrap="square" rtlCol="0">
            <a:spAutoFit/>
          </a:bodyPr>
          <a:lstStyle/>
          <a:p>
            <a:pPr algn="just"/>
            <a:r>
              <a:rPr lang="en-US" altLang="zh-CN" sz="2000" dirty="0">
                <a:latin typeface="+mn-ea"/>
              </a:rPr>
              <a:t>	 LA32</a:t>
            </a:r>
            <a:r>
              <a:rPr lang="zh-CN" altLang="en-US" sz="2000" dirty="0">
                <a:latin typeface="+mn-ea"/>
              </a:rPr>
              <a:t>中条件跳转指令有</a:t>
            </a:r>
            <a:r>
              <a:rPr lang="en-US" altLang="zh-CN" sz="2000" dirty="0">
                <a:latin typeface="+mn-ea"/>
              </a:rPr>
              <a:t>BEQ,BNE,BLT[U],BGE[U]</a:t>
            </a:r>
            <a:r>
              <a:rPr lang="zh-CN" altLang="en-US" sz="2000" dirty="0">
                <a:latin typeface="+mn-ea"/>
              </a:rPr>
              <a:t>条件跳转指令，其指令编码格式都是</a:t>
            </a:r>
            <a:r>
              <a:rPr lang="en-US" altLang="zh-CN" sz="2000" dirty="0">
                <a:latin typeface="+mn-ea"/>
              </a:rPr>
              <a:t>2RI16</a:t>
            </a:r>
            <a:r>
              <a:rPr lang="zh-CN" altLang="en-US" sz="2000" dirty="0">
                <a:latin typeface="+mn-ea"/>
              </a:rPr>
              <a:t>，六条分支指令的跳转目标地址计算方式都是将指令码中的</a:t>
            </a:r>
            <a:r>
              <a:rPr lang="en-US" altLang="zh-CN" sz="2000" dirty="0">
                <a:latin typeface="+mn-ea"/>
              </a:rPr>
              <a:t>16</a:t>
            </a:r>
            <a:r>
              <a:rPr lang="zh-CN" altLang="en-US" sz="2000" dirty="0">
                <a:latin typeface="+mn-ea"/>
              </a:rPr>
              <a:t>比特立即数</a:t>
            </a:r>
            <a:r>
              <a:rPr lang="en-US" altLang="zh-CN" sz="2000" dirty="0">
                <a:latin typeface="+mn-ea"/>
              </a:rPr>
              <a:t>offsl6</a:t>
            </a:r>
            <a:r>
              <a:rPr lang="zh-CN" altLang="en-US" sz="2000" dirty="0">
                <a:latin typeface="+mn-ea"/>
              </a:rPr>
              <a:t>逻辑左移</a:t>
            </a:r>
            <a:r>
              <a:rPr lang="en-US" altLang="zh-CN" sz="2000" dirty="0">
                <a:latin typeface="+mn-ea"/>
              </a:rPr>
              <a:t>2</a:t>
            </a:r>
            <a:r>
              <a:rPr lang="zh-CN" altLang="en-US" sz="2000" dirty="0">
                <a:latin typeface="+mn-ea"/>
              </a:rPr>
              <a:t>位后再符号扩展所得的偏移值加上该分支指令的</a:t>
            </a:r>
            <a:r>
              <a:rPr lang="en-US" altLang="zh-CN" sz="2000" dirty="0">
                <a:latin typeface="+mn-ea"/>
              </a:rPr>
              <a:t>PC</a:t>
            </a:r>
            <a:r>
              <a:rPr lang="zh-CN" altLang="en-US" sz="2000" dirty="0">
                <a:latin typeface="+mn-ea"/>
              </a:rPr>
              <a:t>。</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en-US" altLang="zh-CN" sz="2000" dirty="0">
                <a:solidFill>
                  <a:schemeClr val="accent6">
                    <a:lumMod val="75000"/>
                  </a:schemeClr>
                </a:solidFill>
                <a:latin typeface="+mn-ea"/>
              </a:rPr>
              <a:t>BEQ</a:t>
            </a:r>
            <a:r>
              <a:rPr lang="zh-CN" altLang="en-US" sz="2000" dirty="0">
                <a:latin typeface="+mn-ea"/>
              </a:rPr>
              <a:t>指令将指令中给出的两个通用寄存器的值进行比较，如果两者</a:t>
            </a:r>
            <a:r>
              <a:rPr lang="zh-CN" altLang="en-US" sz="2000" dirty="0">
                <a:solidFill>
                  <a:schemeClr val="accent6">
                    <a:lumMod val="75000"/>
                  </a:schemeClr>
                </a:solidFill>
                <a:latin typeface="+mn-ea"/>
              </a:rPr>
              <a:t>相等</a:t>
            </a:r>
            <a:r>
              <a:rPr lang="zh-CN" altLang="en-US" sz="2000" dirty="0">
                <a:latin typeface="+mn-ea"/>
              </a:rPr>
              <a:t>则跳转到目标地址，否则不跳转。</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BNE</a:t>
            </a:r>
            <a:r>
              <a:rPr lang="zh-CN" altLang="en-US" sz="2000" dirty="0">
                <a:latin typeface="+mn-ea"/>
              </a:rPr>
              <a:t>指令将指令中给出的两个通用寄存器的值进行比较，如果两者</a:t>
            </a:r>
            <a:r>
              <a:rPr lang="zh-CN" altLang="en-US" sz="2000" dirty="0">
                <a:solidFill>
                  <a:schemeClr val="accent6">
                    <a:lumMod val="75000"/>
                  </a:schemeClr>
                </a:solidFill>
                <a:latin typeface="+mn-ea"/>
              </a:rPr>
              <a:t>不相等</a:t>
            </a:r>
            <a:r>
              <a:rPr lang="zh-CN" altLang="en-US" sz="2000" dirty="0">
                <a:latin typeface="+mn-ea"/>
              </a:rPr>
              <a:t>则跳转到目标地址，否则不跳转。</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BLT[U]</a:t>
            </a:r>
            <a:r>
              <a:rPr lang="zh-CN" altLang="en-US" sz="2000" dirty="0">
                <a:latin typeface="+mn-ea"/>
              </a:rPr>
              <a:t>指令将指令中给出的两个通用寄存器的值视作有符号数进行比较，如果前者</a:t>
            </a:r>
            <a:r>
              <a:rPr lang="zh-CN" altLang="en-US" sz="2000" dirty="0">
                <a:solidFill>
                  <a:schemeClr val="accent6">
                    <a:lumMod val="75000"/>
                  </a:schemeClr>
                </a:solidFill>
                <a:latin typeface="+mn-ea"/>
              </a:rPr>
              <a:t>小于</a:t>
            </a:r>
            <a:r>
              <a:rPr lang="zh-CN" altLang="en-US" sz="2000" dirty="0">
                <a:latin typeface="+mn-ea"/>
              </a:rPr>
              <a:t>后者则跳转到目标地址，否则不跳转，加上后缀</a:t>
            </a:r>
            <a:r>
              <a:rPr lang="en-US" altLang="zh-CN" sz="2000" dirty="0">
                <a:latin typeface="+mn-ea"/>
              </a:rPr>
              <a:t>U</a:t>
            </a:r>
            <a:r>
              <a:rPr lang="zh-CN" altLang="en-US" sz="2000" dirty="0">
                <a:latin typeface="+mn-ea"/>
              </a:rPr>
              <a:t>则是将其视作无符号数进行比较。</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BGE[U]</a:t>
            </a:r>
            <a:r>
              <a:rPr lang="zh-CN" altLang="en-US" sz="2000" dirty="0">
                <a:latin typeface="+mn-ea"/>
              </a:rPr>
              <a:t>指令将指令中给出的两个通用寄存器的值视作有符号数进行比较，如果前者</a:t>
            </a:r>
            <a:r>
              <a:rPr lang="zh-CN" altLang="en-US" sz="2000" dirty="0">
                <a:solidFill>
                  <a:schemeClr val="accent6">
                    <a:lumMod val="75000"/>
                  </a:schemeClr>
                </a:solidFill>
                <a:latin typeface="+mn-ea"/>
              </a:rPr>
              <a:t>大于</a:t>
            </a:r>
            <a:r>
              <a:rPr lang="zh-CN" altLang="en-US" sz="2000" dirty="0">
                <a:latin typeface="+mn-ea"/>
              </a:rPr>
              <a:t>后者则跳转到目标地址，否则不跳转，加上后缀</a:t>
            </a:r>
            <a:r>
              <a:rPr lang="en-US" altLang="zh-CN" sz="2000" dirty="0">
                <a:latin typeface="+mn-ea"/>
              </a:rPr>
              <a:t>U</a:t>
            </a:r>
            <a:r>
              <a:rPr lang="zh-CN" altLang="en-US" sz="2000" dirty="0">
                <a:latin typeface="+mn-ea"/>
              </a:rPr>
              <a:t>则是将其视作无符号数进行比较。</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转移指令在循环结构和程序分支结构的实现中是最重要的命令之一，具体的使用方式与例子将在之后汇编语言的机器级表示中进行详细介绍。</a:t>
            </a:r>
            <a:endParaRPr lang="en-US" altLang="zh-CN" sz="2000" dirty="0">
              <a:latin typeface="+mn-ea"/>
            </a:endParaRPr>
          </a:p>
          <a:p>
            <a:pPr algn="just"/>
            <a:r>
              <a:rPr lang="en-US" altLang="zh-CN" sz="2000" dirty="0">
                <a:latin typeface="+mn-ea"/>
              </a:rPr>
              <a:t>		</a:t>
            </a:r>
            <a:endParaRPr lang="en-US" altLang="zh-CN" dirty="0">
              <a:latin typeface="+mn-ea"/>
            </a:endParaRPr>
          </a:p>
          <a:p>
            <a:pPr algn="just"/>
            <a:r>
              <a:rPr lang="en-US" altLang="zh-CN" dirty="0">
                <a:solidFill>
                  <a:schemeClr val="accent5">
                    <a:lumMod val="75000"/>
                  </a:schemeClr>
                </a:solidFill>
                <a:latin typeface="+mn-ea"/>
              </a:rPr>
              <a:t>	</a:t>
            </a:r>
            <a:endParaRPr lang="zh-CN" altLang="en-US" dirty="0"/>
          </a:p>
        </p:txBody>
      </p:sp>
    </p:spTree>
    <p:extLst>
      <p:ext uri="{BB962C8B-B14F-4D97-AF65-F5344CB8AC3E}">
        <p14:creationId xmlns:p14="http://schemas.microsoft.com/office/powerpoint/2010/main" val="289600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fade">
                                      <p:cBhvr>
                                        <p:cTn id="2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什么是复杂指令集？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370427"/>
          </a:xfrm>
          <a:prstGeom prst="rect">
            <a:avLst/>
          </a:prstGeom>
          <a:noFill/>
        </p:spPr>
        <p:txBody>
          <a:bodyPr wrap="square" rtlCol="0">
            <a:spAutoFit/>
          </a:bodyPr>
          <a:lstStyle/>
          <a:p>
            <a:r>
              <a:rPr lang="en-US" altLang="zh-CN" dirty="0"/>
              <a:t>	</a:t>
            </a:r>
            <a:r>
              <a:rPr lang="zh-CN" altLang="en-US" sz="2000" dirty="0"/>
              <a:t>早期的计算机部件比较昂贵，主频低，运算速度慢。人们为了提高计算机的处理效率，将每一种需要实现的操作都编辑成独立的一条条指令输入计算机，指令集越来越庞大的同时指令也变得越来越复杂，这样，复杂指令集计算机体系就出现了。</a:t>
            </a:r>
            <a:endParaRPr lang="en-US" altLang="zh-CN" sz="2000" dirty="0"/>
          </a:p>
          <a:p>
            <a:r>
              <a:rPr lang="en-US" altLang="zh-CN" sz="2000" dirty="0"/>
              <a:t>	</a:t>
            </a:r>
          </a:p>
          <a:p>
            <a:r>
              <a:rPr lang="en-US" altLang="zh-CN" sz="2000" dirty="0"/>
              <a:t>	</a:t>
            </a:r>
            <a:r>
              <a:rPr lang="zh-CN" altLang="en-US" sz="2000" dirty="0"/>
              <a:t>复杂指令集指令系统的主要特点是：</a:t>
            </a:r>
            <a:endParaRPr lang="en-US" altLang="zh-CN" sz="2000" dirty="0"/>
          </a:p>
          <a:p>
            <a:r>
              <a:rPr lang="en-US" altLang="zh-CN" sz="2000" dirty="0"/>
              <a:t>	(1) </a:t>
            </a:r>
            <a:r>
              <a:rPr lang="zh-CN" altLang="en-US" sz="2000" dirty="0">
                <a:solidFill>
                  <a:schemeClr val="accent6">
                    <a:lumMod val="75000"/>
                  </a:schemeClr>
                </a:solidFill>
              </a:rPr>
              <a:t>指令系统庞大，指令功能复杂</a:t>
            </a:r>
            <a:r>
              <a:rPr lang="zh-CN" altLang="en-US" sz="2000" dirty="0"/>
              <a:t>；</a:t>
            </a:r>
          </a:p>
          <a:p>
            <a:r>
              <a:rPr lang="en-US" altLang="zh-CN" sz="2000" dirty="0"/>
              <a:t>	(2) </a:t>
            </a:r>
            <a:r>
              <a:rPr lang="zh-CN" altLang="en-US" sz="2000" dirty="0">
                <a:solidFill>
                  <a:schemeClr val="accent6">
                    <a:lumMod val="75000"/>
                  </a:schemeClr>
                </a:solidFill>
              </a:rPr>
              <a:t>指令格式多</a:t>
            </a:r>
            <a:r>
              <a:rPr lang="zh-CN" altLang="en-US" sz="2000" dirty="0"/>
              <a:t>，一般大于</a:t>
            </a:r>
            <a:r>
              <a:rPr lang="en-US" altLang="zh-CN" sz="2000" dirty="0"/>
              <a:t>4</a:t>
            </a:r>
            <a:r>
              <a:rPr lang="zh-CN" altLang="en-US" sz="2000" dirty="0"/>
              <a:t>种；</a:t>
            </a:r>
          </a:p>
          <a:p>
            <a:r>
              <a:rPr lang="en-US" altLang="zh-CN" sz="2000" dirty="0"/>
              <a:t>	(3) </a:t>
            </a:r>
            <a:r>
              <a:rPr lang="zh-CN" altLang="en-US" sz="2000" dirty="0"/>
              <a:t>指令</a:t>
            </a:r>
            <a:r>
              <a:rPr lang="zh-CN" altLang="en-US" sz="2000" dirty="0">
                <a:solidFill>
                  <a:schemeClr val="accent6">
                    <a:lumMod val="75000"/>
                  </a:schemeClr>
                </a:solidFill>
              </a:rPr>
              <a:t>寻址方式多</a:t>
            </a:r>
            <a:r>
              <a:rPr lang="zh-CN" altLang="en-US" sz="2000" dirty="0"/>
              <a:t>，一般大于</a:t>
            </a:r>
            <a:r>
              <a:rPr lang="en-US" altLang="zh-CN" sz="2000" dirty="0"/>
              <a:t>4</a:t>
            </a:r>
            <a:r>
              <a:rPr lang="zh-CN" altLang="en-US" sz="2000" dirty="0"/>
              <a:t>种；</a:t>
            </a:r>
          </a:p>
          <a:p>
            <a:r>
              <a:rPr lang="en-US" altLang="zh-CN" sz="2000" dirty="0"/>
              <a:t>	(4) </a:t>
            </a:r>
            <a:r>
              <a:rPr lang="zh-CN" altLang="en-US" sz="2000" dirty="0"/>
              <a:t>指令</a:t>
            </a:r>
            <a:r>
              <a:rPr lang="zh-CN" altLang="en-US" sz="2000" dirty="0">
                <a:solidFill>
                  <a:schemeClr val="accent6">
                    <a:lumMod val="75000"/>
                  </a:schemeClr>
                </a:solidFill>
              </a:rPr>
              <a:t>字长不固定</a:t>
            </a:r>
            <a:r>
              <a:rPr lang="zh-CN" altLang="en-US" sz="2000" dirty="0"/>
              <a:t>；</a:t>
            </a:r>
          </a:p>
          <a:p>
            <a:r>
              <a:rPr lang="en-US" altLang="zh-CN" sz="2000" dirty="0"/>
              <a:t>	(5) </a:t>
            </a:r>
            <a:r>
              <a:rPr lang="zh-CN" altLang="en-US" sz="2000" dirty="0"/>
              <a:t>各种指令</a:t>
            </a:r>
            <a:r>
              <a:rPr lang="zh-CN" altLang="en-US" sz="2000" dirty="0">
                <a:solidFill>
                  <a:schemeClr val="accent6">
                    <a:lumMod val="75000"/>
                  </a:schemeClr>
                </a:solidFill>
              </a:rPr>
              <a:t>均可访问内存</a:t>
            </a:r>
            <a:r>
              <a:rPr lang="zh-CN" altLang="en-US" sz="2000" dirty="0"/>
              <a:t>；	</a:t>
            </a:r>
          </a:p>
          <a:p>
            <a:r>
              <a:rPr lang="en-US" altLang="zh-CN" sz="2000" dirty="0"/>
              <a:t>	(6) </a:t>
            </a:r>
            <a:r>
              <a:rPr lang="zh-CN" altLang="en-US" sz="2000" dirty="0"/>
              <a:t>不同</a:t>
            </a:r>
            <a:r>
              <a:rPr lang="zh-CN" altLang="en-US" sz="2000" dirty="0">
                <a:solidFill>
                  <a:schemeClr val="accent6">
                    <a:lumMod val="75000"/>
                  </a:schemeClr>
                </a:solidFill>
              </a:rPr>
              <a:t>指令使用频率相差很大</a:t>
            </a:r>
            <a:r>
              <a:rPr lang="zh-CN" altLang="en-US" sz="2000" dirty="0"/>
              <a:t>；</a:t>
            </a:r>
          </a:p>
          <a:p>
            <a:r>
              <a:rPr lang="en-US" altLang="zh-CN" sz="2000" dirty="0"/>
              <a:t>	(7) </a:t>
            </a:r>
            <a:r>
              <a:rPr lang="zh-CN" altLang="en-US" sz="2000" dirty="0"/>
              <a:t>大多数</a:t>
            </a:r>
            <a:r>
              <a:rPr lang="zh-CN" altLang="en-US" sz="2000" dirty="0">
                <a:solidFill>
                  <a:schemeClr val="accent6">
                    <a:lumMod val="75000"/>
                  </a:schemeClr>
                </a:solidFill>
              </a:rPr>
              <a:t>指令需要多个机器周期</a:t>
            </a:r>
            <a:r>
              <a:rPr lang="zh-CN" altLang="en-US" sz="2000" dirty="0"/>
              <a:t>才能完成；</a:t>
            </a:r>
          </a:p>
          <a:p>
            <a:r>
              <a:rPr lang="en-US" altLang="zh-CN" sz="2000" dirty="0"/>
              <a:t>	(8) </a:t>
            </a:r>
            <a:r>
              <a:rPr lang="zh-CN" altLang="en-US" sz="2000" dirty="0"/>
              <a:t>指令系统由</a:t>
            </a:r>
            <a:r>
              <a:rPr lang="zh-CN" altLang="en-US" sz="2000" dirty="0">
                <a:solidFill>
                  <a:schemeClr val="accent6">
                    <a:lumMod val="75000"/>
                  </a:schemeClr>
                </a:solidFill>
              </a:rPr>
              <a:t>微程序控制</a:t>
            </a:r>
            <a:r>
              <a:rPr lang="zh-CN" altLang="en-US" sz="2000" dirty="0"/>
              <a:t>。</a:t>
            </a:r>
          </a:p>
          <a:p>
            <a:endParaRPr lang="zh-CN" altLang="en-US" dirty="0"/>
          </a:p>
        </p:txBody>
      </p:sp>
      <p:sp>
        <p:nvSpPr>
          <p:cNvPr id="3" name="矩形 2">
            <a:extLst>
              <a:ext uri="{FF2B5EF4-FFF2-40B4-BE49-F238E27FC236}">
                <a16:creationId xmlns:a16="http://schemas.microsoft.com/office/drawing/2014/main" id="{CF148FE3-E0FC-C9D2-398C-F6B4ED747F78}"/>
              </a:ext>
            </a:extLst>
          </p:cNvPr>
          <p:cNvSpPr/>
          <p:nvPr/>
        </p:nvSpPr>
        <p:spPr>
          <a:xfrm>
            <a:off x="8359617" y="3429000"/>
            <a:ext cx="2390399" cy="1200329"/>
          </a:xfrm>
          <a:prstGeom prst="rect">
            <a:avLst/>
          </a:prstGeom>
          <a:noFill/>
        </p:spPr>
        <p:txBody>
          <a:bodyPr wrap="none" lIns="91440" tIns="45720" rIns="91440" bIns="45720">
            <a:spAutoFit/>
          </a:bodyPr>
          <a:lstStyle/>
          <a:p>
            <a:pPr algn="ctr"/>
            <a:r>
              <a:rPr lang="en-US" altLang="zh-CN"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CISC</a:t>
            </a:r>
            <a:endParaRPr lang="zh-CN" alt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32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000"/>
                                        <p:tgtEl>
                                          <p:spTgt spid="3"/>
                                        </p:tgtEl>
                                      </p:cBhvr>
                                    </p:animEffect>
                                    <p:anim calcmode="lin" valueType="num">
                                      <p:cBhvr>
                                        <p:cTn id="42" dur="2000" fill="hold"/>
                                        <p:tgtEl>
                                          <p:spTgt spid="3"/>
                                        </p:tgtEl>
                                        <p:attrNameLst>
                                          <p:attrName>ppt_w</p:attrName>
                                        </p:attrNameLst>
                                      </p:cBhvr>
                                      <p:tavLst>
                                        <p:tav tm="0" fmla="#ppt_w*sin(2.5*pi*$)">
                                          <p:val>
                                            <p:fltVal val="0"/>
                                          </p:val>
                                        </p:tav>
                                        <p:tav tm="100000">
                                          <p:val>
                                            <p:fltVal val="1"/>
                                          </p:val>
                                        </p:tav>
                                      </p:tavLst>
                                    </p:anim>
                                    <p:anim calcmode="lin" valueType="num">
                                      <p:cBhvr>
                                        <p:cTn id="43"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40</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39848"/>
            <a:ext cx="11617759" cy="4832092"/>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3.</a:t>
            </a:r>
            <a:r>
              <a:rPr lang="zh-CN" altLang="en-US" sz="2400" b="1" dirty="0">
                <a:latin typeface="+mn-ea"/>
              </a:rPr>
              <a:t>访存指令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latin typeface="+mn-ea"/>
              </a:rPr>
              <a:t>在精简指令集</a:t>
            </a:r>
            <a:r>
              <a:rPr lang="en-US" altLang="zh-CN" sz="2000" dirty="0">
                <a:latin typeface="+mn-ea"/>
              </a:rPr>
              <a:t>RISC</a:t>
            </a:r>
            <a:r>
              <a:rPr lang="zh-CN" altLang="en-US" sz="2000" dirty="0">
                <a:latin typeface="+mn-ea"/>
              </a:rPr>
              <a:t>中，指令对存储器的访问受到了极大限制，绝大多数的存储器访问操作需要通过访存指令实现。</a:t>
            </a:r>
            <a:r>
              <a:rPr lang="en-US" altLang="zh-CN" sz="2000" dirty="0">
                <a:latin typeface="+mn-ea"/>
              </a:rPr>
              <a:t>LA32</a:t>
            </a:r>
            <a:r>
              <a:rPr lang="zh-CN" altLang="en-US" sz="2000" dirty="0">
                <a:latin typeface="+mn-ea"/>
              </a:rPr>
              <a:t>为了满足应用对存储访问操作功能的需求，除了基础访存指令之外，还提供了原子访存功能的支持。</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zh-CN" altLang="en-US" sz="2000" dirty="0">
                <a:latin typeface="+mn-ea"/>
              </a:rPr>
              <a:t>普通访存指令通过后缀说明访存操作数的大小和类型，其寻址方式是典型的</a:t>
            </a:r>
            <a:r>
              <a:rPr lang="zh-CN" altLang="en-US" sz="2000" dirty="0">
                <a:solidFill>
                  <a:schemeClr val="accent6">
                    <a:lumMod val="75000"/>
                  </a:schemeClr>
                </a:solidFill>
                <a:latin typeface="+mn-ea"/>
              </a:rPr>
              <a:t>基址寻址方式</a:t>
            </a:r>
            <a:r>
              <a:rPr lang="zh-CN" altLang="en-US" sz="2000" dirty="0">
                <a:latin typeface="+mn-ea"/>
              </a:rPr>
              <a:t>。普通访存指令有</a:t>
            </a:r>
            <a:r>
              <a:rPr lang="zh-CN" altLang="en-US" sz="2000" dirty="0">
                <a:solidFill>
                  <a:schemeClr val="accent6">
                    <a:lumMod val="75000"/>
                  </a:schemeClr>
                </a:solidFill>
                <a:latin typeface="+mn-ea"/>
              </a:rPr>
              <a:t>访存读指令</a:t>
            </a:r>
            <a:r>
              <a:rPr lang="en-US" altLang="zh-CN" sz="2000" dirty="0">
                <a:solidFill>
                  <a:schemeClr val="accent6">
                    <a:lumMod val="75000"/>
                  </a:schemeClr>
                </a:solidFill>
                <a:latin typeface="+mn-ea"/>
              </a:rPr>
              <a:t>LD</a:t>
            </a:r>
            <a:r>
              <a:rPr lang="zh-CN" altLang="en-US" sz="2000" dirty="0">
                <a:latin typeface="+mn-ea"/>
              </a:rPr>
              <a:t>和</a:t>
            </a:r>
            <a:r>
              <a:rPr lang="zh-CN" altLang="en-US" sz="2000" dirty="0">
                <a:solidFill>
                  <a:schemeClr val="accent6">
                    <a:lumMod val="75000"/>
                  </a:schemeClr>
                </a:solidFill>
                <a:latin typeface="+mn-ea"/>
              </a:rPr>
              <a:t>访存写指令</a:t>
            </a:r>
            <a:r>
              <a:rPr lang="en-US" altLang="zh-CN" sz="2000" dirty="0">
                <a:solidFill>
                  <a:schemeClr val="accent6">
                    <a:lumMod val="75000"/>
                  </a:schemeClr>
                </a:solidFill>
                <a:latin typeface="+mn-ea"/>
              </a:rPr>
              <a:t>ST</a:t>
            </a:r>
            <a:r>
              <a:rPr lang="zh-CN" altLang="en-US" sz="2000" dirty="0">
                <a:latin typeface="+mn-ea"/>
              </a:rPr>
              <a:t>。</a:t>
            </a:r>
            <a:endParaRPr lang="en-US" altLang="zh-CN" sz="2000" dirty="0">
              <a:latin typeface="+mn-ea"/>
            </a:endParaRPr>
          </a:p>
          <a:p>
            <a:pPr algn="just"/>
            <a:r>
              <a:rPr lang="en-US" altLang="zh-CN" sz="2000" dirty="0">
                <a:latin typeface="+mn-ea"/>
              </a:rPr>
              <a:t>	 </a:t>
            </a:r>
            <a:r>
              <a:rPr lang="zh-CN" altLang="en-US" sz="2000" dirty="0">
                <a:latin typeface="+mn-ea"/>
              </a:rPr>
              <a:t>以</a:t>
            </a:r>
            <a:r>
              <a:rPr lang="en-US" altLang="zh-CN" sz="2000" dirty="0">
                <a:latin typeface="+mn-ea"/>
              </a:rPr>
              <a:t>LD.BU</a:t>
            </a:r>
            <a:r>
              <a:rPr lang="zh-CN" altLang="en-US" sz="2000" dirty="0">
                <a:latin typeface="+mn-ea"/>
              </a:rPr>
              <a:t>为例，假设存在指令</a:t>
            </a:r>
            <a:r>
              <a:rPr lang="en-US" altLang="zh-CN" sz="2000" dirty="0" err="1">
                <a:latin typeface="+mn-ea"/>
              </a:rPr>
              <a:t>ld.bu</a:t>
            </a:r>
            <a:r>
              <a:rPr lang="en-US" altLang="zh-CN" sz="2000" dirty="0">
                <a:latin typeface="+mn-ea"/>
              </a:rPr>
              <a:t>    r4,r5,1;r5</a:t>
            </a:r>
            <a:r>
              <a:rPr lang="zh-CN" altLang="en-US" sz="2000" dirty="0">
                <a:latin typeface="+mn-ea"/>
              </a:rPr>
              <a:t>的值为</a:t>
            </a:r>
            <a:r>
              <a:rPr lang="en-US" altLang="zh-CN" sz="2000" dirty="0">
                <a:latin typeface="+mn-ea"/>
              </a:rPr>
              <a:t>4</a:t>
            </a:r>
            <a:r>
              <a:rPr lang="zh-CN" altLang="en-US" sz="2000" dirty="0">
                <a:latin typeface="+mn-ea"/>
              </a:rPr>
              <a:t>，则指令的执行过程是计算</a:t>
            </a:r>
            <a:r>
              <a:rPr lang="en-US" altLang="zh-CN" sz="2000" dirty="0">
                <a:latin typeface="+mn-ea"/>
              </a:rPr>
              <a:t>4+1</a:t>
            </a:r>
            <a:r>
              <a:rPr lang="zh-CN" altLang="en-US" sz="2000" dirty="0">
                <a:latin typeface="+mn-ea"/>
              </a:rPr>
              <a:t>，然后访问地址为</a:t>
            </a:r>
            <a:r>
              <a:rPr lang="en-US" altLang="zh-CN" sz="2000" dirty="0">
                <a:latin typeface="+mn-ea"/>
              </a:rPr>
              <a:t>5</a:t>
            </a:r>
            <a:r>
              <a:rPr lang="zh-CN" altLang="en-US" sz="2000" dirty="0">
                <a:latin typeface="+mn-ea"/>
              </a:rPr>
              <a:t>的内存空间，并取回一个字节的数据在零扩展后写入</a:t>
            </a:r>
            <a:r>
              <a:rPr lang="en-US" altLang="zh-CN" sz="2000" dirty="0">
                <a:latin typeface="+mn-ea"/>
              </a:rPr>
              <a:t>r4</a:t>
            </a:r>
            <a:r>
              <a:rPr lang="zh-CN" altLang="en-US" sz="2000" dirty="0">
                <a:latin typeface="+mn-ea"/>
              </a:rPr>
              <a:t>。</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然后我们来认识一下</a:t>
            </a:r>
            <a:r>
              <a:rPr lang="zh-CN" altLang="en-US" sz="2000" dirty="0">
                <a:solidFill>
                  <a:schemeClr val="accent6">
                    <a:lumMod val="75000"/>
                  </a:schemeClr>
                </a:solidFill>
                <a:latin typeface="+mn-ea"/>
              </a:rPr>
              <a:t>原子访存指令</a:t>
            </a:r>
            <a:r>
              <a:rPr lang="en-US" altLang="zh-CN" sz="2000" dirty="0">
                <a:solidFill>
                  <a:schemeClr val="accent6">
                    <a:lumMod val="75000"/>
                  </a:schemeClr>
                </a:solidFill>
                <a:latin typeface="+mn-ea"/>
              </a:rPr>
              <a:t>LL.W</a:t>
            </a:r>
            <a:r>
              <a:rPr lang="zh-CN" altLang="en-US" sz="2000" dirty="0">
                <a:solidFill>
                  <a:schemeClr val="accent6">
                    <a:lumMod val="75000"/>
                  </a:schemeClr>
                </a:solidFill>
                <a:latin typeface="+mn-ea"/>
              </a:rPr>
              <a:t>和</a:t>
            </a:r>
            <a:r>
              <a:rPr lang="en-US" altLang="zh-CN" sz="2000" dirty="0">
                <a:solidFill>
                  <a:schemeClr val="accent6">
                    <a:lumMod val="75000"/>
                  </a:schemeClr>
                </a:solidFill>
                <a:latin typeface="+mn-ea"/>
              </a:rPr>
              <a:t>SC.W</a:t>
            </a:r>
            <a:r>
              <a:rPr lang="zh-CN" altLang="en-US" sz="2000" dirty="0">
                <a:latin typeface="+mn-ea"/>
              </a:rPr>
              <a:t>，这两条指令结对使用用于实现原子的“读</a:t>
            </a:r>
            <a:r>
              <a:rPr lang="en-US" altLang="zh-CN" sz="2000" dirty="0">
                <a:latin typeface="+mn-ea"/>
              </a:rPr>
              <a:t>-</a:t>
            </a:r>
            <a:r>
              <a:rPr lang="zh-CN" altLang="en-US" sz="2000" dirty="0">
                <a:latin typeface="+mn-ea"/>
              </a:rPr>
              <a:t>修改</a:t>
            </a:r>
            <a:r>
              <a:rPr lang="en-US" altLang="zh-CN" sz="2000" dirty="0">
                <a:latin typeface="+mn-ea"/>
              </a:rPr>
              <a:t>-</a:t>
            </a:r>
            <a:r>
              <a:rPr lang="zh-CN" altLang="en-US" sz="2000" dirty="0">
                <a:latin typeface="+mn-ea"/>
              </a:rPr>
              <a:t>写”过程。</a:t>
            </a:r>
            <a:r>
              <a:rPr lang="en-US" altLang="zh-CN" sz="2000" dirty="0">
                <a:latin typeface="+mn-ea"/>
              </a:rPr>
              <a:t>LL.W</a:t>
            </a:r>
            <a:r>
              <a:rPr lang="zh-CN" altLang="en-US" sz="2000" dirty="0">
                <a:latin typeface="+mn-ea"/>
              </a:rPr>
              <a:t>指令从内存指定地址取回一个字的数据符号扩展后写入通用寄存器</a:t>
            </a:r>
            <a:r>
              <a:rPr lang="en-US" altLang="zh-CN" sz="2000" dirty="0">
                <a:latin typeface="+mn-ea"/>
              </a:rPr>
              <a:t>rd,</a:t>
            </a:r>
            <a:r>
              <a:rPr lang="zh-CN" altLang="en-US" sz="2000" dirty="0">
                <a:latin typeface="+mn-ea"/>
              </a:rPr>
              <a:t>在程序对该操作数完成操作后，与之配对的</a:t>
            </a:r>
            <a:r>
              <a:rPr lang="en-US" altLang="zh-CN" sz="2000" dirty="0">
                <a:latin typeface="+mn-ea"/>
              </a:rPr>
              <a:t>SC.W</a:t>
            </a:r>
            <a:r>
              <a:rPr lang="zh-CN" altLang="en-US" sz="2000" dirty="0">
                <a:latin typeface="+mn-ea"/>
              </a:rPr>
              <a:t>指令操作同样宽度的数据且访间相同的内存地址，完成原子操作。</a:t>
            </a:r>
            <a:endParaRPr lang="en-US" altLang="zh-CN" sz="2000" dirty="0">
              <a:latin typeface="+mn-ea"/>
            </a:endParaRPr>
          </a:p>
          <a:p>
            <a:pPr algn="just"/>
            <a:r>
              <a:rPr lang="en-US" altLang="zh-CN" sz="2000" dirty="0">
                <a:latin typeface="+mn-ea"/>
              </a:rPr>
              <a:t>	</a:t>
            </a:r>
            <a:endParaRPr lang="zh-CN" altLang="en-US" dirty="0"/>
          </a:p>
        </p:txBody>
      </p:sp>
    </p:spTree>
    <p:extLst>
      <p:ext uri="{BB962C8B-B14F-4D97-AF65-F5344CB8AC3E}">
        <p14:creationId xmlns:p14="http://schemas.microsoft.com/office/powerpoint/2010/main" val="168543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animEffect transition="in" filter="fade">
                                      <p:cBhvr>
                                        <p:cTn id="23" dur="500"/>
                                        <p:tgtEl>
                                          <p:spTgt spid="8">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animEffect transition="in" filter="fade">
                                      <p:cBhvr>
                                        <p:cTn id="2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41</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66742"/>
            <a:ext cx="11617759" cy="4832092"/>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4.</a:t>
            </a:r>
            <a:r>
              <a:rPr lang="zh-CN" altLang="en-US" sz="2400" b="1" dirty="0">
                <a:latin typeface="+mn-ea"/>
              </a:rPr>
              <a:t>栅障指令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solidFill>
                  <a:schemeClr val="accent6">
                    <a:lumMod val="75000"/>
                  </a:schemeClr>
                </a:solidFill>
                <a:latin typeface="+mn-ea"/>
              </a:rPr>
              <a:t>栅障指令即内存屏障，也被称为内存栅栏，内存栅障，屏障指令等。</a:t>
            </a:r>
            <a:endParaRPr lang="en-US" altLang="zh-CN" sz="2000" dirty="0">
              <a:solidFill>
                <a:schemeClr val="accent6">
                  <a:lumMod val="75000"/>
                </a:schemeClr>
              </a:solidFill>
              <a:latin typeface="+mn-ea"/>
            </a:endParaRPr>
          </a:p>
          <a:p>
            <a:pPr algn="just"/>
            <a:r>
              <a:rPr lang="en-US" altLang="zh-CN" sz="2000" dirty="0">
                <a:latin typeface="+mn-ea"/>
              </a:rPr>
              <a:t>	 </a:t>
            </a:r>
          </a:p>
          <a:p>
            <a:pPr algn="just"/>
            <a:r>
              <a:rPr lang="en-US" altLang="zh-CN" sz="2000" dirty="0">
                <a:latin typeface="+mn-ea"/>
              </a:rPr>
              <a:t>	 </a:t>
            </a:r>
            <a:r>
              <a:rPr lang="zh-CN" altLang="en-US" sz="2000" dirty="0">
                <a:latin typeface="+mn-ea"/>
              </a:rPr>
              <a:t>栅障指令是一类同步屏障指令，其功能是使得</a:t>
            </a:r>
            <a:r>
              <a:rPr lang="en-US" altLang="zh-CN" sz="2000" dirty="0">
                <a:latin typeface="+mn-ea"/>
              </a:rPr>
              <a:t>CPU</a:t>
            </a:r>
            <a:r>
              <a:rPr lang="zh-CN" altLang="en-US" sz="2000" dirty="0">
                <a:latin typeface="+mn-ea"/>
              </a:rPr>
              <a:t>或编译器在对内存进行操作的时候</a:t>
            </a:r>
            <a:r>
              <a:rPr lang="en-US" altLang="zh-CN" sz="2000" dirty="0">
                <a:latin typeface="+mn-ea"/>
              </a:rPr>
              <a:t>,</a:t>
            </a:r>
            <a:r>
              <a:rPr lang="zh-CN" altLang="en-US" sz="2000" dirty="0">
                <a:latin typeface="+mn-ea"/>
              </a:rPr>
              <a:t>严格按照一定的顺序来执行</a:t>
            </a:r>
            <a:r>
              <a:rPr lang="en-US" altLang="zh-CN" sz="2000" dirty="0">
                <a:latin typeface="+mn-ea"/>
              </a:rPr>
              <a:t>,</a:t>
            </a:r>
            <a:r>
              <a:rPr lang="zh-CN" altLang="en-US" sz="2000" dirty="0">
                <a:latin typeface="+mn-ea"/>
              </a:rPr>
              <a:t>也就是说在栅障指令之前和在它之后的指令不会由于系统优化等原因而导致顺序混乱。而大多数现代计算机为了提高性能都会采取乱序执行的指令执行方式，这样一来，栅障指令的实现就成为了指令集设计中不可忽略的部分。</a:t>
            </a:r>
            <a:endParaRPr lang="en-US" altLang="zh-CN" sz="2000" dirty="0">
              <a:latin typeface="+mn-ea"/>
            </a:endParaRPr>
          </a:p>
          <a:p>
            <a:pPr algn="just"/>
            <a:r>
              <a:rPr lang="en-US" altLang="zh-CN" sz="2000" dirty="0">
                <a:latin typeface="+mn-ea"/>
              </a:rPr>
              <a:t>	 </a:t>
            </a:r>
            <a:r>
              <a:rPr lang="zh-CN" altLang="en-US" sz="2000" dirty="0">
                <a:solidFill>
                  <a:schemeClr val="accent6">
                    <a:lumMod val="75000"/>
                  </a:schemeClr>
                </a:solidFill>
                <a:latin typeface="+mn-ea"/>
              </a:rPr>
              <a:t>栅障指令之前的所有写操作都要写入内存；栅障指令之后的读操作都可以获得同步屏障之前的写操作的结果</a:t>
            </a:r>
            <a:r>
              <a:rPr lang="zh-CN" altLang="en-US" sz="2000" dirty="0">
                <a:latin typeface="+mn-ea"/>
              </a:rPr>
              <a:t>。因此，对于那些读写敏感的程序块，我们可以在写操作之后和读操作之前都插入栅障指令来保证正确性</a:t>
            </a:r>
            <a:endParaRPr lang="en-US" altLang="zh-CN" sz="2000" dirty="0">
              <a:latin typeface="+mn-ea"/>
            </a:endParaRPr>
          </a:p>
          <a:p>
            <a:pPr algn="just"/>
            <a:endParaRPr lang="en-US" altLang="zh-CN" sz="2000" dirty="0">
              <a:latin typeface="+mn-ea"/>
            </a:endParaRPr>
          </a:p>
          <a:p>
            <a:pPr algn="just"/>
            <a:r>
              <a:rPr lang="en-US" altLang="zh-CN" sz="2000" dirty="0">
                <a:latin typeface="+mn-ea"/>
              </a:rPr>
              <a:t>	 LA32</a:t>
            </a:r>
            <a:r>
              <a:rPr lang="zh-CN" altLang="en-US" sz="2000" dirty="0">
                <a:latin typeface="+mn-ea"/>
              </a:rPr>
              <a:t>中也实现了</a:t>
            </a:r>
            <a:r>
              <a:rPr lang="en-US" altLang="zh-CN" sz="2000" dirty="0">
                <a:latin typeface="+mn-ea"/>
              </a:rPr>
              <a:t>DBAR</a:t>
            </a:r>
            <a:r>
              <a:rPr lang="zh-CN" altLang="en-US" sz="2000" dirty="0">
                <a:latin typeface="+mn-ea"/>
              </a:rPr>
              <a:t>和</a:t>
            </a:r>
            <a:r>
              <a:rPr lang="en-US" altLang="zh-CN" sz="2000" dirty="0">
                <a:latin typeface="+mn-ea"/>
              </a:rPr>
              <a:t>IBAR</a:t>
            </a:r>
            <a:r>
              <a:rPr lang="zh-CN" altLang="en-US" sz="2000" dirty="0">
                <a:latin typeface="+mn-ea"/>
              </a:rPr>
              <a:t>两条栅障指令，其中</a:t>
            </a:r>
            <a:r>
              <a:rPr lang="en-US" altLang="zh-CN" sz="2000" dirty="0">
                <a:latin typeface="+mn-ea"/>
              </a:rPr>
              <a:t>DBAR</a:t>
            </a:r>
            <a:r>
              <a:rPr lang="zh-CN" altLang="en-US" sz="2000" dirty="0">
                <a:latin typeface="+mn-ea"/>
              </a:rPr>
              <a:t>指令用于完成</a:t>
            </a:r>
            <a:r>
              <a:rPr lang="en-US" altLang="zh-CN" sz="2000" dirty="0">
                <a:latin typeface="+mn-ea"/>
              </a:rPr>
              <a:t>load/store</a:t>
            </a:r>
            <a:r>
              <a:rPr lang="zh-CN" altLang="en-US" sz="2000" dirty="0">
                <a:latin typeface="+mn-ea"/>
              </a:rPr>
              <a:t>访存操作之间的栅障功能；而</a:t>
            </a:r>
            <a:r>
              <a:rPr lang="en-US" altLang="zh-CN" sz="2000" dirty="0">
                <a:latin typeface="+mn-ea"/>
              </a:rPr>
              <a:t>IBAR</a:t>
            </a:r>
            <a:r>
              <a:rPr lang="zh-CN" altLang="en-US" sz="2000" dirty="0">
                <a:latin typeface="+mn-ea"/>
              </a:rPr>
              <a:t>指令用于完成单个处理器核内部</a:t>
            </a:r>
            <a:r>
              <a:rPr lang="en-US" altLang="zh-CN" sz="2000" dirty="0">
                <a:latin typeface="+mn-ea"/>
              </a:rPr>
              <a:t>store</a:t>
            </a:r>
            <a:r>
              <a:rPr lang="zh-CN" altLang="en-US" sz="2000" dirty="0">
                <a:latin typeface="+mn-ea"/>
              </a:rPr>
              <a:t>操作与取指操作之间的同步，即确保在取指操作之前的所有</a:t>
            </a:r>
            <a:r>
              <a:rPr lang="en-US" altLang="zh-CN" sz="2000" dirty="0">
                <a:latin typeface="+mn-ea"/>
              </a:rPr>
              <a:t>store</a:t>
            </a:r>
            <a:r>
              <a:rPr lang="zh-CN" altLang="en-US" sz="2000" dirty="0">
                <a:latin typeface="+mn-ea"/>
              </a:rPr>
              <a:t>操作都已经执行完成。</a:t>
            </a:r>
            <a:endParaRPr lang="zh-CN" altLang="en-US" dirty="0"/>
          </a:p>
        </p:txBody>
      </p:sp>
    </p:spTree>
    <p:extLst>
      <p:ext uri="{BB962C8B-B14F-4D97-AF65-F5344CB8AC3E}">
        <p14:creationId xmlns:p14="http://schemas.microsoft.com/office/powerpoint/2010/main" val="15758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fade">
                                      <p:cBhvr>
                                        <p:cTn id="19" dur="500"/>
                                        <p:tgtEl>
                                          <p:spTgt spid="8">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7" end="7"/>
                                            </p:txEl>
                                          </p:spTgt>
                                        </p:tgtEl>
                                        <p:attrNameLst>
                                          <p:attrName>style.visibility</p:attrName>
                                        </p:attrNameLst>
                                      </p:cBhvr>
                                      <p:to>
                                        <p:strVal val="visible"/>
                                      </p:to>
                                    </p:set>
                                    <p:animEffect transition="in" filter="fade">
                                      <p:cBhvr>
                                        <p:cTn id="2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42</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66742"/>
            <a:ext cx="11617759" cy="5139869"/>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5.</a:t>
            </a:r>
            <a:r>
              <a:rPr lang="zh-CN" altLang="en-US" sz="2400" b="1" dirty="0">
                <a:latin typeface="+mn-ea"/>
              </a:rPr>
              <a:t>浮点处理指令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latin typeface="+mn-ea"/>
              </a:rPr>
              <a:t>基础浮点指令不能脱离基础整数指令而单独实现，且大部分浮点指令都有与其一一对应的基础整数指令。所以在某个角度上我们可以理解为浮点指令是操作更加细化，限制更加复杂的基础整数指令。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通常来说，</a:t>
            </a:r>
            <a:r>
              <a:rPr lang="en-US" altLang="zh-CN" sz="2000" dirty="0">
                <a:latin typeface="+mn-ea"/>
              </a:rPr>
              <a:t>LoongArch</a:t>
            </a:r>
            <a:r>
              <a:rPr lang="zh-CN" altLang="en-US" sz="2000" dirty="0">
                <a:latin typeface="+mn-ea"/>
              </a:rPr>
              <a:t>的架构规范是允许在某些成本敏感且浮点数处理性能需求极低的嵌入式场景中不对基础浮点数指令进行实现支持的。同时在实现基础浮点数指令时，实现的指令集合是否包含操作双精度浮点数的指令与架构是</a:t>
            </a:r>
            <a:r>
              <a:rPr lang="en-US" altLang="zh-CN" sz="2000" dirty="0">
                <a:latin typeface="+mn-ea"/>
              </a:rPr>
              <a:t>32</a:t>
            </a:r>
            <a:r>
              <a:rPr lang="zh-CN" altLang="en-US" sz="2000" dirty="0">
                <a:latin typeface="+mn-ea"/>
              </a:rPr>
              <a:t>位的还是</a:t>
            </a:r>
            <a:r>
              <a:rPr lang="en-US" altLang="zh-CN" sz="2000" dirty="0">
                <a:latin typeface="+mn-ea"/>
              </a:rPr>
              <a:t>64</a:t>
            </a:r>
            <a:r>
              <a:rPr lang="zh-CN" altLang="en-US" sz="2000" dirty="0">
                <a:latin typeface="+mn-ea"/>
              </a:rPr>
              <a:t>位的是没有关系的。即在</a:t>
            </a:r>
            <a:r>
              <a:rPr lang="en-US" altLang="zh-CN" sz="2000" dirty="0">
                <a:latin typeface="+mn-ea"/>
              </a:rPr>
              <a:t>32</a:t>
            </a:r>
            <a:r>
              <a:rPr lang="zh-CN" altLang="en-US" sz="2000" dirty="0">
                <a:latin typeface="+mn-ea"/>
              </a:rPr>
              <a:t>位架构下实现基础浮点数指令也可以包含操作双精度浮点数的指令。</a:t>
            </a:r>
            <a:endParaRPr lang="en-US" altLang="zh-CN" sz="2000" dirty="0">
              <a:latin typeface="+mn-ea"/>
            </a:endParaRPr>
          </a:p>
          <a:p>
            <a:pPr algn="just"/>
            <a:r>
              <a:rPr lang="en-US" altLang="zh-CN" sz="2000" dirty="0">
                <a:latin typeface="+mn-ea"/>
              </a:rPr>
              <a:t>	</a:t>
            </a:r>
            <a:r>
              <a:rPr lang="zh-CN" altLang="en-US" sz="2000" dirty="0">
                <a:latin typeface="+mn-ea"/>
              </a:rPr>
              <a:t>浮点数指令的操作对象主要包括单精度浮点数和双精度浮点数，部分浮点数指令也会对定点数据进行操作，包括字。浮点数指令还会产生一些非数结果，这些非数结果可能是来自于</a:t>
            </a:r>
            <a:r>
              <a:rPr lang="en-US" altLang="zh-CN" sz="2000" dirty="0" err="1">
                <a:latin typeface="+mn-ea"/>
              </a:rPr>
              <a:t>NaN</a:t>
            </a:r>
            <a:r>
              <a:rPr lang="zh-CN" altLang="en-US" sz="2000" dirty="0">
                <a:latin typeface="+mn-ea"/>
              </a:rPr>
              <a:t>传播，也可能是直接生成的。基础浮点数指令的运行过程中还可能会造成浮点异常，浮点异常是指当浮点处理单元不能以常规的方式处理操作数或者浮点计算的结果时，浮点功能部件将产生相应的例外。</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对于浮点数指令，我们在初学阶段没有必要过多深入的学习，只需要了解其执行的方式和可能的错误即可。</a:t>
            </a:r>
            <a:endParaRPr lang="zh-CN" altLang="en-US" dirty="0"/>
          </a:p>
        </p:txBody>
      </p:sp>
    </p:spTree>
    <p:extLst>
      <p:ext uri="{BB962C8B-B14F-4D97-AF65-F5344CB8AC3E}">
        <p14:creationId xmlns:p14="http://schemas.microsoft.com/office/powerpoint/2010/main" val="284788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Effect transition="in" filter="fade">
                                      <p:cBhvr>
                                        <p:cTn id="2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43</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66742"/>
            <a:ext cx="11617759" cy="4832092"/>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6.</a:t>
            </a:r>
            <a:r>
              <a:rPr lang="zh-CN" altLang="en-US" sz="2400" b="1" dirty="0">
                <a:latin typeface="+mn-ea"/>
              </a:rPr>
              <a:t>特权指令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latin typeface="+mn-ea"/>
              </a:rPr>
              <a:t>基于安全性考虑</a:t>
            </a:r>
            <a:r>
              <a:rPr lang="en-US" altLang="zh-CN" sz="2000" dirty="0">
                <a:latin typeface="+mn-ea"/>
              </a:rPr>
              <a:t>,</a:t>
            </a:r>
            <a:r>
              <a:rPr lang="zh-CN" altLang="en-US" sz="2000" dirty="0">
                <a:latin typeface="+mn-ea"/>
              </a:rPr>
              <a:t>所有的指令集中都有部分指令是不允许用户进行直接操作的</a:t>
            </a:r>
            <a:r>
              <a:rPr lang="en-US" altLang="zh-CN" sz="2000" dirty="0">
                <a:latin typeface="+mn-ea"/>
              </a:rPr>
              <a:t>,</a:t>
            </a:r>
            <a:r>
              <a:rPr lang="zh-CN" altLang="en-US" sz="2000" dirty="0">
                <a:latin typeface="+mn-ea"/>
              </a:rPr>
              <a:t>因此产生了特权指令这一概念。同样的，龙芯架构中将处理器核分为</a:t>
            </a:r>
            <a:r>
              <a:rPr lang="en-US" altLang="zh-CN" sz="2000" dirty="0">
                <a:latin typeface="+mn-ea"/>
              </a:rPr>
              <a:t>4</a:t>
            </a:r>
            <a:r>
              <a:rPr lang="zh-CN" altLang="en-US" sz="2000" dirty="0">
                <a:latin typeface="+mn-ea"/>
              </a:rPr>
              <a:t>个</a:t>
            </a:r>
            <a:r>
              <a:rPr lang="zh-CN" altLang="en-US" sz="2000" dirty="0">
                <a:solidFill>
                  <a:schemeClr val="accent6">
                    <a:lumMod val="75000"/>
                  </a:schemeClr>
                </a:solidFill>
                <a:latin typeface="+mn-ea"/>
              </a:rPr>
              <a:t>特权等级（</a:t>
            </a:r>
            <a:r>
              <a:rPr lang="en-US" altLang="zh-CN" sz="2000" dirty="0">
                <a:solidFill>
                  <a:schemeClr val="accent6">
                    <a:lumMod val="75000"/>
                  </a:schemeClr>
                </a:solidFill>
                <a:latin typeface="+mn-ea"/>
              </a:rPr>
              <a:t>Privilege LeVel,</a:t>
            </a:r>
            <a:r>
              <a:rPr lang="zh-CN" altLang="en-US" sz="2000" dirty="0">
                <a:solidFill>
                  <a:schemeClr val="accent6">
                    <a:lumMod val="75000"/>
                  </a:schemeClr>
                </a:solidFill>
                <a:latin typeface="+mn-ea"/>
              </a:rPr>
              <a:t>简称</a:t>
            </a:r>
            <a:r>
              <a:rPr lang="en-US" altLang="zh-CN" sz="2000" dirty="0">
                <a:solidFill>
                  <a:schemeClr val="accent6">
                    <a:lumMod val="75000"/>
                  </a:schemeClr>
                </a:solidFill>
                <a:latin typeface="+mn-ea"/>
              </a:rPr>
              <a:t>PLV</a:t>
            </a:r>
            <a:r>
              <a:rPr lang="zh-CN" altLang="en-US" sz="2000" dirty="0">
                <a:solidFill>
                  <a:schemeClr val="accent6">
                    <a:lumMod val="75000"/>
                  </a:schemeClr>
                </a:solidFill>
                <a:latin typeface="+mn-ea"/>
              </a:rPr>
              <a:t>）</a:t>
            </a:r>
            <a:r>
              <a:rPr lang="zh-CN" altLang="en-US" sz="2000" dirty="0">
                <a:latin typeface="+mn-ea"/>
              </a:rPr>
              <a:t>，从</a:t>
            </a:r>
            <a:r>
              <a:rPr lang="en-US" altLang="zh-CN" sz="2000" dirty="0">
                <a:latin typeface="+mn-ea"/>
              </a:rPr>
              <a:t>PLV0</a:t>
            </a:r>
            <a:r>
              <a:rPr lang="zh-CN" altLang="en-US" sz="2000" dirty="0">
                <a:latin typeface="+mn-ea"/>
              </a:rPr>
              <a:t>到</a:t>
            </a:r>
            <a:r>
              <a:rPr lang="en-US" altLang="zh-CN" sz="2000" dirty="0">
                <a:latin typeface="+mn-ea"/>
              </a:rPr>
              <a:t>PLV3</a:t>
            </a:r>
            <a:r>
              <a:rPr lang="zh-CN" altLang="en-US" sz="2000" dirty="0">
                <a:latin typeface="+mn-ea"/>
              </a:rPr>
              <a:t>。所有特权等级中，</a:t>
            </a:r>
            <a:r>
              <a:rPr lang="en-US" altLang="zh-CN" sz="2000" dirty="0">
                <a:latin typeface="+mn-ea"/>
              </a:rPr>
              <a:t>PLV0</a:t>
            </a:r>
            <a:r>
              <a:rPr lang="zh-CN" altLang="en-US" sz="2000" dirty="0">
                <a:latin typeface="+mn-ea"/>
              </a:rPr>
              <a:t>是具有最高权限的特权等级，也是唯一可以使用特权指令并访问所有特权资源的特权等级。</a:t>
            </a:r>
            <a:r>
              <a:rPr lang="en-US" altLang="zh-CN" sz="2000" dirty="0">
                <a:latin typeface="+mn-ea"/>
              </a:rPr>
              <a:t>PLV1</a:t>
            </a:r>
            <a:r>
              <a:rPr lang="zh-CN" altLang="en-US" sz="2000" dirty="0">
                <a:latin typeface="+mn-ea"/>
              </a:rPr>
              <a:t>到</a:t>
            </a:r>
            <a:r>
              <a:rPr lang="en-US" altLang="zh-CN" sz="2000" dirty="0">
                <a:latin typeface="+mn-ea"/>
              </a:rPr>
              <a:t>PLV3</a:t>
            </a:r>
            <a:r>
              <a:rPr lang="zh-CN" altLang="en-US" sz="2000" dirty="0">
                <a:latin typeface="+mn-ea"/>
              </a:rPr>
              <a:t>这三个特权等级都不能执行特权指令访问特权资源，但是三个特权等级在</a:t>
            </a:r>
            <a:r>
              <a:rPr lang="en-US" altLang="zh-CN" sz="2000" dirty="0">
                <a:latin typeface="+mn-ea"/>
              </a:rPr>
              <a:t>MMU</a:t>
            </a:r>
            <a:r>
              <a:rPr lang="zh-CN" altLang="en-US" sz="2000" dirty="0">
                <a:latin typeface="+mn-ea"/>
              </a:rPr>
              <a:t>采用映射地址翻译模式下具有不同的访问权限。</a:t>
            </a:r>
            <a:endParaRPr lang="en-US" altLang="zh-CN" sz="2000" dirty="0">
              <a:latin typeface="+mn-ea"/>
            </a:endParaRPr>
          </a:p>
          <a:p>
            <a:pPr algn="just"/>
            <a:r>
              <a:rPr lang="en-US" altLang="zh-CN" sz="2000" dirty="0">
                <a:latin typeface="+mn-ea"/>
              </a:rPr>
              <a:t>	 </a:t>
            </a:r>
            <a:r>
              <a:rPr lang="zh-CN" altLang="en-US" sz="2000" dirty="0">
                <a:latin typeface="+mn-ea"/>
              </a:rPr>
              <a:t>在</a:t>
            </a:r>
            <a:r>
              <a:rPr lang="en-US" altLang="zh-CN" sz="2000" dirty="0">
                <a:latin typeface="+mn-ea"/>
              </a:rPr>
              <a:t>LA32</a:t>
            </a:r>
            <a:r>
              <a:rPr lang="zh-CN" altLang="en-US" sz="2000" dirty="0">
                <a:latin typeface="+mn-ea"/>
              </a:rPr>
              <a:t>架构下，处理器核的特权等级被精简为两个，分别是</a:t>
            </a:r>
            <a:r>
              <a:rPr lang="en-US" altLang="zh-CN" sz="2000" dirty="0">
                <a:latin typeface="+mn-ea"/>
              </a:rPr>
              <a:t>PLV0</a:t>
            </a:r>
            <a:r>
              <a:rPr lang="zh-CN" altLang="en-US" sz="2000" dirty="0">
                <a:latin typeface="+mn-ea"/>
              </a:rPr>
              <a:t>和</a:t>
            </a:r>
            <a:r>
              <a:rPr lang="en-US" altLang="zh-CN" sz="2000" dirty="0">
                <a:latin typeface="+mn-ea"/>
              </a:rPr>
              <a:t>PLV3</a:t>
            </a:r>
            <a:r>
              <a:rPr lang="zh-CN" altLang="en-US" sz="2000" dirty="0">
                <a:latin typeface="+mn-ea"/>
              </a:rPr>
              <a:t>，当前处理器核处于哪个特权等级由</a:t>
            </a:r>
            <a:r>
              <a:rPr lang="en-US" altLang="zh-CN" sz="2000" dirty="0">
                <a:latin typeface="+mn-ea"/>
              </a:rPr>
              <a:t>CSR.CRMD</a:t>
            </a:r>
            <a:r>
              <a:rPr lang="zh-CN" altLang="en-US" sz="2000" dirty="0">
                <a:latin typeface="+mn-ea"/>
              </a:rPr>
              <a:t>中</a:t>
            </a:r>
            <a:r>
              <a:rPr lang="en-US" altLang="zh-CN" sz="2000" dirty="0">
                <a:latin typeface="+mn-ea"/>
              </a:rPr>
              <a:t>PLV</a:t>
            </a:r>
            <a:r>
              <a:rPr lang="zh-CN" altLang="en-US" sz="2000" dirty="0">
                <a:latin typeface="+mn-ea"/>
              </a:rPr>
              <a:t>域的值唯一确定。对于</a:t>
            </a:r>
            <a:r>
              <a:rPr lang="en-US" altLang="zh-CN" sz="2000" dirty="0">
                <a:latin typeface="+mn-ea"/>
              </a:rPr>
              <a:t>Linux</a:t>
            </a:r>
            <a:r>
              <a:rPr lang="zh-CN" altLang="en-US" sz="2000" dirty="0">
                <a:latin typeface="+mn-ea"/>
              </a:rPr>
              <a:t>系统来说，架构中仅</a:t>
            </a:r>
            <a:r>
              <a:rPr lang="en-US" altLang="zh-CN" sz="2000" dirty="0">
                <a:latin typeface="+mn-ea"/>
              </a:rPr>
              <a:t>PLV0</a:t>
            </a:r>
            <a:r>
              <a:rPr lang="zh-CN" altLang="en-US" sz="2000" dirty="0">
                <a:latin typeface="+mn-ea"/>
              </a:rPr>
              <a:t>级可对应核心态，</a:t>
            </a:r>
            <a:r>
              <a:rPr lang="en-US" altLang="zh-CN" sz="2000" dirty="0">
                <a:latin typeface="+mn-ea"/>
              </a:rPr>
              <a:t>PLV3</a:t>
            </a:r>
            <a:r>
              <a:rPr lang="zh-CN" altLang="en-US" sz="2000" dirty="0">
                <a:latin typeface="+mn-ea"/>
              </a:rPr>
              <a:t>级对应用户态。</a:t>
            </a:r>
            <a:r>
              <a:rPr lang="zh-CN" altLang="en-US" sz="2000" dirty="0">
                <a:solidFill>
                  <a:schemeClr val="accent6">
                    <a:lumMod val="75000"/>
                  </a:schemeClr>
                </a:solidFill>
                <a:latin typeface="+mn-ea"/>
              </a:rPr>
              <a:t>所有的特权指令仅在</a:t>
            </a:r>
            <a:r>
              <a:rPr lang="en-US" altLang="zh-CN" sz="2000" dirty="0">
                <a:solidFill>
                  <a:schemeClr val="accent6">
                    <a:lumMod val="75000"/>
                  </a:schemeClr>
                </a:solidFill>
                <a:latin typeface="+mn-ea"/>
              </a:rPr>
              <a:t>PLV0</a:t>
            </a:r>
            <a:r>
              <a:rPr lang="zh-CN" altLang="en-US" sz="2000" dirty="0">
                <a:solidFill>
                  <a:schemeClr val="accent6">
                    <a:lumMod val="75000"/>
                  </a:schemeClr>
                </a:solidFill>
                <a:latin typeface="+mn-ea"/>
              </a:rPr>
              <a:t>特权等级下才能访问</a:t>
            </a:r>
            <a:r>
              <a:rPr lang="zh-CN" altLang="en-US" sz="2000" dirty="0">
                <a:latin typeface="+mn-ea"/>
              </a:rPr>
              <a:t>，但是可以在</a:t>
            </a:r>
            <a:r>
              <a:rPr lang="en-US" altLang="zh-CN" sz="2000" dirty="0">
                <a:latin typeface="+mn-ea"/>
              </a:rPr>
              <a:t>PLV3</a:t>
            </a:r>
            <a:r>
              <a:rPr lang="zh-CN" altLang="en-US" sz="2000" dirty="0">
                <a:latin typeface="+mn-ea"/>
              </a:rPr>
              <a:t>特权等级下执行</a:t>
            </a:r>
            <a:r>
              <a:rPr lang="en-US" altLang="zh-CN" sz="2000" dirty="0">
                <a:latin typeface="+mn-ea"/>
              </a:rPr>
              <a:t>Hit</a:t>
            </a:r>
            <a:r>
              <a:rPr lang="zh-CN" altLang="en-US" sz="2000" dirty="0">
                <a:latin typeface="+mn-ea"/>
              </a:rPr>
              <a:t>类</a:t>
            </a:r>
            <a:r>
              <a:rPr lang="en-US" altLang="zh-CN" sz="2000" dirty="0">
                <a:latin typeface="+mn-ea"/>
              </a:rPr>
              <a:t>CACOP</a:t>
            </a:r>
            <a:r>
              <a:rPr lang="zh-CN" altLang="en-US" sz="2000" dirty="0">
                <a:latin typeface="+mn-ea"/>
              </a:rPr>
              <a:t>指令。</a:t>
            </a:r>
            <a:endParaRPr lang="en-US" altLang="zh-CN" sz="2000" dirty="0">
              <a:latin typeface="+mn-ea"/>
            </a:endParaRPr>
          </a:p>
          <a:p>
            <a:pPr algn="just"/>
            <a:r>
              <a:rPr lang="en-US" altLang="zh-CN" sz="2000" dirty="0">
                <a:latin typeface="+mn-ea"/>
              </a:rPr>
              <a:t>	 </a:t>
            </a:r>
            <a:r>
              <a:rPr lang="zh-CN" altLang="en-US" sz="2000" dirty="0">
                <a:latin typeface="+mn-ea"/>
              </a:rPr>
              <a:t>特权指令往往都是涉及到机器运行状态维护的指令，如</a:t>
            </a:r>
            <a:r>
              <a:rPr lang="en-US" altLang="zh-CN" sz="2000" dirty="0">
                <a:latin typeface="+mn-ea"/>
              </a:rPr>
              <a:t>CSR</a:t>
            </a:r>
            <a:r>
              <a:rPr lang="zh-CN" altLang="en-US" sz="2000" dirty="0">
                <a:latin typeface="+mn-ea"/>
              </a:rPr>
              <a:t>访问指令</a:t>
            </a:r>
            <a:r>
              <a:rPr lang="en-US" altLang="zh-CN" sz="2000" dirty="0">
                <a:latin typeface="+mn-ea"/>
              </a:rPr>
              <a:t>CSRRD</a:t>
            </a:r>
            <a:r>
              <a:rPr lang="zh-CN" altLang="en-US" sz="2000" dirty="0">
                <a:latin typeface="+mn-ea"/>
              </a:rPr>
              <a:t>。</a:t>
            </a:r>
            <a:r>
              <a:rPr lang="en-US" altLang="zh-CN" sz="2000" dirty="0">
                <a:latin typeface="+mn-ea"/>
              </a:rPr>
              <a:t>CSRRD</a:t>
            </a:r>
            <a:r>
              <a:rPr lang="zh-CN" altLang="en-US" sz="2000" dirty="0">
                <a:latin typeface="+mn-ea"/>
              </a:rPr>
              <a:t>指令的功能是将指定的</a:t>
            </a:r>
            <a:r>
              <a:rPr lang="en-US" altLang="zh-CN" sz="2000" dirty="0">
                <a:latin typeface="+mn-ea"/>
              </a:rPr>
              <a:t>CSR</a:t>
            </a:r>
            <a:r>
              <a:rPr lang="zh-CN" altLang="en-US" sz="2000" dirty="0">
                <a:latin typeface="+mn-ea"/>
              </a:rPr>
              <a:t>的值写入到通用寄存器中，这样用户就可以通过读取寄存器的值来判断当前机器存在的状况。若不将其设为特权指令，很容易对机器的运行造成干扰，且多用户环境下会造成无法预料的危害。</a:t>
            </a:r>
            <a:endParaRPr lang="en-US" altLang="zh-CN" sz="2000" dirty="0">
              <a:latin typeface="+mn-ea"/>
            </a:endParaRPr>
          </a:p>
          <a:p>
            <a:pPr algn="just"/>
            <a:r>
              <a:rPr lang="en-US" altLang="zh-CN" sz="2000" dirty="0">
                <a:latin typeface="+mn-ea"/>
              </a:rPr>
              <a:t>	 </a:t>
            </a:r>
            <a:endParaRPr lang="zh-CN" altLang="en-US" dirty="0"/>
          </a:p>
        </p:txBody>
      </p:sp>
    </p:spTree>
    <p:extLst>
      <p:ext uri="{BB962C8B-B14F-4D97-AF65-F5344CB8AC3E}">
        <p14:creationId xmlns:p14="http://schemas.microsoft.com/office/powerpoint/2010/main" val="182766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44</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66742"/>
            <a:ext cx="11617759" cy="4216539"/>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6.</a:t>
            </a:r>
            <a:r>
              <a:rPr lang="zh-CN" altLang="en-US" sz="2400" b="1" dirty="0">
                <a:latin typeface="+mn-ea"/>
              </a:rPr>
              <a:t>其他杂项指令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latin typeface="+mn-ea"/>
              </a:rPr>
              <a:t>除了前面分类介绍的这些指令以外，</a:t>
            </a:r>
            <a:r>
              <a:rPr lang="en-US" altLang="zh-CN" sz="2000" dirty="0">
                <a:latin typeface="+mn-ea"/>
              </a:rPr>
              <a:t>LoongArch</a:t>
            </a:r>
            <a:r>
              <a:rPr lang="zh-CN" altLang="en-US" sz="2000" dirty="0">
                <a:latin typeface="+mn-ea"/>
              </a:rPr>
              <a:t>中还存在少量杂项指令来帮助使用人员进行开发工作。同时杂项指令也分为普通指令与需要在特权态下才能运行的特权指令。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在这些杂项指令中，我们最常用到的就是</a:t>
            </a:r>
            <a:r>
              <a:rPr lang="en-US" altLang="zh-CN" sz="2000" dirty="0">
                <a:latin typeface="+mn-ea"/>
              </a:rPr>
              <a:t>SYSCALL</a:t>
            </a:r>
            <a:r>
              <a:rPr lang="zh-CN" altLang="en-US" sz="2000" dirty="0">
                <a:latin typeface="+mn-ea"/>
              </a:rPr>
              <a:t>和</a:t>
            </a:r>
            <a:r>
              <a:rPr lang="en-US" altLang="zh-CN" sz="2000" dirty="0">
                <a:latin typeface="+mn-ea"/>
              </a:rPr>
              <a:t>BREAK</a:t>
            </a:r>
            <a:r>
              <a:rPr lang="zh-CN" altLang="en-US" sz="2000" dirty="0">
                <a:latin typeface="+mn-ea"/>
              </a:rPr>
              <a:t>两条指令，这两条指令在汇编编程和调试工作中是必不可少的。</a:t>
            </a:r>
            <a:endParaRPr lang="en-US" altLang="zh-CN" sz="2000" dirty="0">
              <a:latin typeface="+mn-ea"/>
            </a:endParaRPr>
          </a:p>
          <a:p>
            <a:pPr algn="just"/>
            <a:endParaRPr lang="en-US" altLang="zh-CN" sz="2000" dirty="0">
              <a:latin typeface="+mn-ea"/>
            </a:endParaRPr>
          </a:p>
          <a:p>
            <a:pPr algn="just"/>
            <a:r>
              <a:rPr lang="en-US" altLang="zh-CN" sz="2000" dirty="0">
                <a:latin typeface="+mn-ea"/>
              </a:rPr>
              <a:t>	 1. syscall code </a:t>
            </a:r>
            <a:r>
              <a:rPr lang="zh-CN" altLang="en-US" sz="2000" dirty="0">
                <a:latin typeface="+mn-ea"/>
              </a:rPr>
              <a:t>；当</a:t>
            </a:r>
            <a:r>
              <a:rPr lang="en-US" altLang="zh-CN" sz="2000" dirty="0">
                <a:latin typeface="+mn-ea"/>
              </a:rPr>
              <a:t>SYSCALL</a:t>
            </a:r>
            <a:r>
              <a:rPr lang="zh-CN" altLang="en-US" sz="2000" dirty="0">
                <a:latin typeface="+mn-ea"/>
              </a:rPr>
              <a:t>指令执行时，将立即无条件的触发系统调用异常，而在指令码中的</a:t>
            </a:r>
            <a:r>
              <a:rPr lang="en-US" altLang="zh-CN" sz="2000" dirty="0">
                <a:latin typeface="+mn-ea"/>
              </a:rPr>
              <a:t>code</a:t>
            </a:r>
            <a:r>
              <a:rPr lang="zh-CN" altLang="en-US" sz="2000" dirty="0">
                <a:latin typeface="+mn-ea"/>
              </a:rPr>
              <a:t>域携带的信息可以提供给异常处理例程作为所传递的参数使用。</a:t>
            </a:r>
            <a:endParaRPr lang="en-US" altLang="zh-CN" sz="2000" dirty="0">
              <a:latin typeface="+mn-ea"/>
            </a:endParaRPr>
          </a:p>
          <a:p>
            <a:pPr algn="just"/>
            <a:endParaRPr lang="en-US" altLang="zh-CN" sz="2000" dirty="0">
              <a:latin typeface="+mn-ea"/>
            </a:endParaRPr>
          </a:p>
          <a:p>
            <a:pPr algn="just"/>
            <a:r>
              <a:rPr lang="en-US" altLang="zh-CN" sz="2000" dirty="0">
                <a:latin typeface="+mn-ea"/>
              </a:rPr>
              <a:t>	 2. break code  </a:t>
            </a:r>
            <a:r>
              <a:rPr lang="zh-CN" altLang="en-US" sz="2000" dirty="0">
                <a:latin typeface="+mn-ea"/>
              </a:rPr>
              <a:t>；当</a:t>
            </a:r>
            <a:r>
              <a:rPr lang="en-US" altLang="zh-CN" sz="2000" dirty="0">
                <a:latin typeface="+mn-ea"/>
              </a:rPr>
              <a:t>BREAK</a:t>
            </a:r>
            <a:r>
              <a:rPr lang="zh-CN" altLang="en-US" sz="2000" dirty="0">
                <a:latin typeface="+mn-ea"/>
              </a:rPr>
              <a:t>指令执行时，将立即无条件触发断点异常，使得当前进程停止运行，指令码中</a:t>
            </a:r>
            <a:r>
              <a:rPr lang="en-US" altLang="zh-CN" sz="2000" dirty="0">
                <a:latin typeface="+mn-ea"/>
              </a:rPr>
              <a:t>code</a:t>
            </a:r>
            <a:r>
              <a:rPr lang="zh-CN" altLang="en-US" sz="2000" dirty="0">
                <a:latin typeface="+mn-ea"/>
              </a:rPr>
              <a:t>域携带的信息可以提供给异常处理例程作为所传递的参数使用。</a:t>
            </a:r>
            <a:endParaRPr lang="zh-CN" altLang="en-US" dirty="0"/>
          </a:p>
        </p:txBody>
      </p:sp>
    </p:spTree>
    <p:extLst>
      <p:ext uri="{BB962C8B-B14F-4D97-AF65-F5344CB8AC3E}">
        <p14:creationId xmlns:p14="http://schemas.microsoft.com/office/powerpoint/2010/main" val="131825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6" end="6"/>
                                            </p:txEl>
                                          </p:spTgt>
                                        </p:tgtEl>
                                        <p:attrNameLst>
                                          <p:attrName>style.visibility</p:attrName>
                                        </p:attrNameLst>
                                      </p:cBhvr>
                                      <p:to>
                                        <p:strVal val="visible"/>
                                      </p:to>
                                    </p:set>
                                    <p:animEffect transition="in" filter="fade">
                                      <p:cBhvr>
                                        <p:cTn id="18" dur="500"/>
                                        <p:tgtEl>
                                          <p:spTgt spid="8">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Effect transition="in" filter="fade">
                                      <p:cBhvr>
                                        <p:cTn id="21"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45</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479176"/>
            <a:ext cx="11312461" cy="3477875"/>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我们都知道计算机上执行的是机器代码，是使用字节序列编码最底层的操作序列。而当我们使用</a:t>
            </a:r>
            <a:r>
              <a:rPr lang="en-US" altLang="zh-CN" sz="2000" dirty="0">
                <a:latin typeface="Times New Roman" panose="02020603050405020304" pitchFamily="18" charset="0"/>
                <a:cs typeface="Times New Roman" panose="02020603050405020304" pitchFamily="18" charset="0"/>
              </a:rPr>
              <a:t>Java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等高级语言时，编译器帮我们屏蔽了程序从编译到运行的细节，但在高级语言出现之前，</a:t>
            </a:r>
            <a:r>
              <a:rPr lang="zh-CN" altLang="en-US" sz="2000" dirty="0">
                <a:solidFill>
                  <a:srgbClr val="FF0000"/>
                </a:solidFill>
                <a:latin typeface="Times New Roman" panose="02020603050405020304" pitchFamily="18" charset="0"/>
                <a:cs typeface="Times New Roman" panose="02020603050405020304" pitchFamily="18" charset="0"/>
              </a:rPr>
              <a:t>汇编语言编程一直是程序开发的主要手段</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cs typeface="Times New Roman" panose="02020603050405020304" pitchFamily="18" charset="0"/>
              </a:rPr>
              <a:t>GCC</a:t>
            </a:r>
            <a:r>
              <a:rPr lang="zh-CN" altLang="en-US" sz="2000" dirty="0">
                <a:solidFill>
                  <a:srgbClr val="0070C0"/>
                </a:solidFill>
                <a:latin typeface="Times New Roman" panose="02020603050405020304" pitchFamily="18" charset="0"/>
                <a:cs typeface="Times New Roman" panose="02020603050405020304" pitchFamily="18" charset="0"/>
              </a:rPr>
              <a:t>的</a:t>
            </a:r>
            <a:r>
              <a:rPr lang="en-US" altLang="zh-CN" sz="2000" dirty="0">
                <a:solidFill>
                  <a:srgbClr val="0070C0"/>
                </a:solidFill>
                <a:latin typeface="Times New Roman" panose="02020603050405020304" pitchFamily="18" charset="0"/>
                <a:cs typeface="Times New Roman" panose="02020603050405020304" pitchFamily="18" charset="0"/>
              </a:rPr>
              <a:t>C</a:t>
            </a:r>
            <a:r>
              <a:rPr lang="zh-CN" altLang="en-US" sz="2000" dirty="0">
                <a:solidFill>
                  <a:srgbClr val="0070C0"/>
                </a:solidFill>
                <a:latin typeface="Times New Roman" panose="02020603050405020304" pitchFamily="18" charset="0"/>
                <a:cs typeface="Times New Roman" panose="02020603050405020304" pitchFamily="18" charset="0"/>
              </a:rPr>
              <a:t>语言“编译器”（区别于通常提到的具备完整编译流程的编译器，这个编译器只完成对高级语言的编译功能）</a:t>
            </a:r>
            <a:r>
              <a:rPr lang="zh-CN" altLang="en-US" sz="2000" dirty="0">
                <a:latin typeface="Times New Roman" panose="02020603050405020304" pitchFamily="18" charset="0"/>
                <a:cs typeface="Times New Roman" panose="02020603050405020304" pitchFamily="18" charset="0"/>
              </a:rPr>
              <a:t>的输出形式是汇编代码，汇编代码给出程序中的每一条指令，是机器代码的汇编表示。然后</a:t>
            </a:r>
            <a:r>
              <a:rPr lang="en-US" altLang="zh-CN" sz="2000" dirty="0">
                <a:latin typeface="Times New Roman" panose="02020603050405020304" pitchFamily="18" charset="0"/>
                <a:cs typeface="Times New Roman" panose="02020603050405020304" pitchFamily="18" charset="0"/>
              </a:rPr>
              <a:t>GCC</a:t>
            </a:r>
            <a:r>
              <a:rPr lang="zh-CN" altLang="en-US" sz="2000" dirty="0">
                <a:latin typeface="Times New Roman" panose="02020603050405020304" pitchFamily="18" charset="0"/>
                <a:cs typeface="Times New Roman" panose="02020603050405020304" pitchFamily="18" charset="0"/>
              </a:rPr>
              <a:t>调用“汇编器”和“连接器”，通过汇编代码生成机器可以读懂的机器代码。</a:t>
            </a:r>
            <a:r>
              <a:rPr lang="zh-CN" altLang="en-US" sz="2000" dirty="0">
                <a:latin typeface="+mn-ea"/>
              </a:rPr>
              <a:t>借助于此，我们可以一览汇编语言的魅力，通过学习汇编语言，能够更好的帮助我们理解编译器的优化效率，认识代码逻辑的基础运行方式。</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在开始之前，我们来认识一些</a:t>
            </a:r>
            <a:r>
              <a:rPr lang="en-US" altLang="zh-CN" sz="2000" dirty="0">
                <a:latin typeface="+mn-ea"/>
              </a:rPr>
              <a:t>LoongArch</a:t>
            </a:r>
            <a:r>
              <a:rPr lang="zh-CN" altLang="en-US" sz="2000" dirty="0">
                <a:latin typeface="+mn-ea"/>
              </a:rPr>
              <a:t>源程序的文件类型：</a:t>
            </a:r>
            <a:endParaRPr lang="en-US" altLang="zh-CN" sz="2000" dirty="0">
              <a:latin typeface="+mn-ea"/>
            </a:endParaRPr>
          </a:p>
          <a:p>
            <a:pPr algn="just"/>
            <a:r>
              <a:rPr lang="en-US" altLang="zh-CN" sz="2000" dirty="0">
                <a:latin typeface="+mn-ea"/>
              </a:rPr>
              <a:t>	</a:t>
            </a:r>
            <a:endParaRPr lang="zh-CN" altLang="en-US" dirty="0"/>
          </a:p>
        </p:txBody>
      </p:sp>
      <p:graphicFrame>
        <p:nvGraphicFramePr>
          <p:cNvPr id="5" name="表格 4">
            <a:extLst>
              <a:ext uri="{FF2B5EF4-FFF2-40B4-BE49-F238E27FC236}">
                <a16:creationId xmlns:a16="http://schemas.microsoft.com/office/drawing/2014/main" id="{336CFD4F-6D32-4F75-EE03-912499B06025}"/>
              </a:ext>
            </a:extLst>
          </p:cNvPr>
          <p:cNvGraphicFramePr>
            <a:graphicFrameLocks noGrp="1"/>
          </p:cNvGraphicFramePr>
          <p:nvPr>
            <p:extLst>
              <p:ext uri="{D42A27DB-BD31-4B8C-83A1-F6EECF244321}">
                <p14:modId xmlns:p14="http://schemas.microsoft.com/office/powerpoint/2010/main" val="1350377811"/>
              </p:ext>
            </p:extLst>
          </p:nvPr>
        </p:nvGraphicFramePr>
        <p:xfrm>
          <a:off x="3100081" y="4681817"/>
          <a:ext cx="5875562" cy="1934550"/>
        </p:xfrm>
        <a:graphic>
          <a:graphicData uri="http://schemas.openxmlformats.org/drawingml/2006/table">
            <a:tbl>
              <a:tblPr/>
              <a:tblGrid>
                <a:gridCol w="2866320">
                  <a:extLst>
                    <a:ext uri="{9D8B030D-6E8A-4147-A177-3AD203B41FA5}">
                      <a16:colId xmlns:a16="http://schemas.microsoft.com/office/drawing/2014/main" val="1630592689"/>
                    </a:ext>
                  </a:extLst>
                </a:gridCol>
                <a:gridCol w="3009242">
                  <a:extLst>
                    <a:ext uri="{9D8B030D-6E8A-4147-A177-3AD203B41FA5}">
                      <a16:colId xmlns:a16="http://schemas.microsoft.com/office/drawing/2014/main" val="505609757"/>
                    </a:ext>
                  </a:extLst>
                </a:gridCol>
              </a:tblGrid>
              <a:tr h="322631">
                <a:tc>
                  <a:txBody>
                    <a:bodyPr/>
                    <a:lstStyle/>
                    <a:p>
                      <a:pPr indent="127000" algn="just"/>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文件类型</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扩展名</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835170"/>
                  </a:ext>
                </a:extLst>
              </a:tr>
              <a:tr h="322631">
                <a:tc>
                  <a:txBody>
                    <a:bodyPr/>
                    <a:lstStyle/>
                    <a:p>
                      <a:pPr indent="127000" algn="just"/>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汇编语言源文件</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5617014"/>
                  </a:ext>
                </a:extLst>
              </a:tr>
              <a:tr h="322631">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语言源文件</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0628058"/>
                  </a:ext>
                </a:extLst>
              </a:tr>
              <a:tr h="301617">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源文件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cpp</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6045411"/>
                  </a:ext>
                </a:extLst>
              </a:tr>
              <a:tr h="322631">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引入文件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.inc</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650371"/>
                  </a:ext>
                </a:extLst>
              </a:tr>
              <a:tr h="342409">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头文件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406416"/>
                  </a:ext>
                </a:extLst>
              </a:tr>
            </a:tbl>
          </a:graphicData>
        </a:graphic>
      </p:graphicFrame>
    </p:spTree>
    <p:extLst>
      <p:ext uri="{BB962C8B-B14F-4D97-AF65-F5344CB8AC3E}">
        <p14:creationId xmlns:p14="http://schemas.microsoft.com/office/powerpoint/2010/main" val="363442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汇编语言程序的结构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46</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479176"/>
            <a:ext cx="11312461" cy="4062651"/>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汇编代码是机器代码的符号表示，其在大体上与汇编助记符的指令格式是一致的，不过在组织结构上做出了一定的规定</a:t>
            </a:r>
            <a:r>
              <a:rPr lang="zh-CN" altLang="en-US" sz="2000" b="0" dirty="0">
                <a:latin typeface="+mn-ea"/>
                <a:cs typeface="Times New Roman" panose="02020603050405020304" pitchFamily="18" charset="0"/>
              </a:rPr>
              <a:t>，下面我们借助一个简单的</a:t>
            </a:r>
            <a:r>
              <a:rPr lang="en-US" altLang="zh-CN" sz="2000" b="0" dirty="0">
                <a:latin typeface="+mn-ea"/>
                <a:cs typeface="Times New Roman" panose="02020603050405020304" pitchFamily="18" charset="0"/>
              </a:rPr>
              <a:t>C</a:t>
            </a:r>
            <a:r>
              <a:rPr lang="zh-CN" altLang="en-US" sz="2000" b="0" dirty="0">
                <a:latin typeface="+mn-ea"/>
                <a:cs typeface="Times New Roman" panose="02020603050405020304" pitchFamily="18" charset="0"/>
              </a:rPr>
              <a:t>语言程序来认识一下汇编语言程序的构成：</a:t>
            </a:r>
            <a:endParaRPr lang="en-US" altLang="zh-CN" sz="2000" b="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#include &lt;</a:t>
            </a:r>
            <a:r>
              <a:rPr lang="en-US" altLang="zh-CN" sz="2000" dirty="0" err="1">
                <a:latin typeface="Times New Roman" panose="02020603050405020304" pitchFamily="18" charset="0"/>
                <a:cs typeface="Times New Roman" panose="02020603050405020304" pitchFamily="18" charset="0"/>
              </a:rPr>
              <a:t>stdio.h</a:t>
            </a:r>
            <a:r>
              <a:rPr lang="en-US" altLang="zh-CN" sz="2000" dirty="0">
                <a:latin typeface="Times New Roman" panose="02020603050405020304" pitchFamily="18" charset="0"/>
                <a:cs typeface="Times New Roman" panose="02020603050405020304" pitchFamily="18" charset="0"/>
              </a:rPr>
              <a:t>&gt;</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int main(void)</a:t>
            </a: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printf("Hello World!\n");</a:t>
            </a:r>
          </a:p>
          <a:p>
            <a:pPr algn="just"/>
            <a:r>
              <a:rPr lang="en-US" altLang="zh-CN" sz="2000" dirty="0">
                <a:latin typeface="Times New Roman" panose="02020603050405020304" pitchFamily="18" charset="0"/>
                <a:cs typeface="Times New Roman" panose="02020603050405020304" pitchFamily="18" charset="0"/>
              </a:rPr>
              <a:t>	printf("Welcome to LoongArch World!\n");</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return 0;</a:t>
            </a:r>
          </a:p>
          <a:p>
            <a:pPr algn="just"/>
            <a:r>
              <a:rPr lang="en-US" altLang="zh-CN" sz="2000" dirty="0">
                <a:latin typeface="Times New Roman" panose="02020603050405020304" pitchFamily="18" charset="0"/>
                <a:cs typeface="Times New Roman" panose="02020603050405020304" pitchFamily="18" charset="0"/>
              </a:rPr>
              <a:t>	}</a:t>
            </a:r>
          </a:p>
          <a:p>
            <a:pPr algn="just"/>
            <a:endParaRPr lang="zh-CN" altLang="en-US" dirty="0"/>
          </a:p>
        </p:txBody>
      </p:sp>
      <p:sp>
        <p:nvSpPr>
          <p:cNvPr id="7" name="文本框 6">
            <a:extLst>
              <a:ext uri="{FF2B5EF4-FFF2-40B4-BE49-F238E27FC236}">
                <a16:creationId xmlns:a16="http://schemas.microsoft.com/office/drawing/2014/main" id="{F2AD4450-5D7C-5EDE-9197-0BC7D6B41A17}"/>
              </a:ext>
            </a:extLst>
          </p:cNvPr>
          <p:cNvSpPr txBox="1"/>
          <p:nvPr/>
        </p:nvSpPr>
        <p:spPr>
          <a:xfrm>
            <a:off x="7254871" y="3187335"/>
            <a:ext cx="3294529" cy="923330"/>
          </a:xfrm>
          <a:prstGeom prst="rect">
            <a:avLst/>
          </a:prstGeom>
          <a:noFill/>
        </p:spPr>
        <p:txBody>
          <a:bodyPr wrap="square" rtlCol="0">
            <a:spAutoFit/>
          </a:bodyPr>
          <a:lstStyle/>
          <a:p>
            <a:r>
              <a:rPr lang="en-US" altLang="zh-CN" dirty="0"/>
              <a:t>	</a:t>
            </a:r>
            <a:r>
              <a:rPr lang="zh-CN" altLang="en-US" dirty="0"/>
              <a:t>大家可以猜想一下这样一个简单的程序在编译成汇编语言之后可能会有多少行。</a:t>
            </a:r>
          </a:p>
        </p:txBody>
      </p:sp>
    </p:spTree>
    <p:extLst>
      <p:ext uri="{BB962C8B-B14F-4D97-AF65-F5344CB8AC3E}">
        <p14:creationId xmlns:p14="http://schemas.microsoft.com/office/powerpoint/2010/main" val="18199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47</a:t>
            </a:fld>
            <a:endParaRPr lang="zh-CN" altLang="en-US"/>
          </a:p>
        </p:txBody>
      </p:sp>
      <p:sp>
        <p:nvSpPr>
          <p:cNvPr id="13" name="矩形 12">
            <a:extLst>
              <a:ext uri="{FF2B5EF4-FFF2-40B4-BE49-F238E27FC236}">
                <a16:creationId xmlns:a16="http://schemas.microsoft.com/office/drawing/2014/main" id="{A6585F0F-93F0-8662-600B-E97CEF49F02B}"/>
              </a:ext>
            </a:extLst>
          </p:cNvPr>
          <p:cNvSpPr/>
          <p:nvPr/>
        </p:nvSpPr>
        <p:spPr>
          <a:xfrm>
            <a:off x="528916" y="989970"/>
            <a:ext cx="4392707" cy="18040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	</a:t>
            </a:r>
            <a:r>
              <a:rPr lang="en-US" altLang="zh-CN" sz="1400" dirty="0">
                <a:solidFill>
                  <a:schemeClr val="tx1"/>
                </a:solidFill>
              </a:rPr>
              <a:t>.text</a:t>
            </a:r>
          </a:p>
          <a:p>
            <a:r>
              <a:rPr lang="en-US" altLang="zh-CN" sz="1400" dirty="0">
                <a:solidFill>
                  <a:schemeClr val="tx1"/>
                </a:solidFill>
              </a:rPr>
              <a:t>	.section	.rodata</a:t>
            </a:r>
          </a:p>
          <a:p>
            <a:r>
              <a:rPr lang="en-US" altLang="zh-CN" sz="1400" dirty="0">
                <a:solidFill>
                  <a:schemeClr val="tx1"/>
                </a:solidFill>
              </a:rPr>
              <a:t>	.align	3</a:t>
            </a:r>
          </a:p>
          <a:p>
            <a:r>
              <a:rPr lang="en-US" altLang="zh-CN" sz="1400" dirty="0">
                <a:solidFill>
                  <a:schemeClr val="accent6">
                    <a:lumMod val="75000"/>
                  </a:schemeClr>
                </a:solidFill>
              </a:rPr>
              <a:t>.LC0:</a:t>
            </a:r>
          </a:p>
          <a:p>
            <a:r>
              <a:rPr lang="en-US" altLang="zh-CN" sz="1400" dirty="0">
                <a:solidFill>
                  <a:schemeClr val="tx1"/>
                </a:solidFill>
              </a:rPr>
              <a:t>	.ascii	"Hello World!\000"</a:t>
            </a:r>
          </a:p>
          <a:p>
            <a:r>
              <a:rPr lang="en-US" altLang="zh-CN" sz="1400" dirty="0">
                <a:solidFill>
                  <a:schemeClr val="tx1"/>
                </a:solidFill>
              </a:rPr>
              <a:t>	.align	3</a:t>
            </a:r>
          </a:p>
          <a:p>
            <a:r>
              <a:rPr lang="en-US" altLang="zh-CN" sz="1400" dirty="0">
                <a:solidFill>
                  <a:schemeClr val="accent6">
                    <a:lumMod val="75000"/>
                  </a:schemeClr>
                </a:solidFill>
              </a:rPr>
              <a:t>.LC1:</a:t>
            </a:r>
          </a:p>
          <a:p>
            <a:r>
              <a:rPr lang="en-US" altLang="zh-CN" sz="1400" dirty="0">
                <a:solidFill>
                  <a:schemeClr val="tx1"/>
                </a:solidFill>
              </a:rPr>
              <a:t>	.ascii	"Welcome to LoongArch World!\000"</a:t>
            </a:r>
          </a:p>
        </p:txBody>
      </p:sp>
      <p:sp>
        <p:nvSpPr>
          <p:cNvPr id="14" name="矩形 13">
            <a:extLst>
              <a:ext uri="{FF2B5EF4-FFF2-40B4-BE49-F238E27FC236}">
                <a16:creationId xmlns:a16="http://schemas.microsoft.com/office/drawing/2014/main" id="{A35F6ED5-9223-C19A-AC75-BCDC819D31FE}"/>
              </a:ext>
            </a:extLst>
          </p:cNvPr>
          <p:cNvSpPr/>
          <p:nvPr/>
        </p:nvSpPr>
        <p:spPr>
          <a:xfrm>
            <a:off x="528916" y="2793990"/>
            <a:ext cx="4392707" cy="3969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	.text</a:t>
            </a:r>
          </a:p>
          <a:p>
            <a:r>
              <a:rPr lang="en-US" altLang="zh-CN" sz="1400" dirty="0">
                <a:solidFill>
                  <a:schemeClr val="tx1"/>
                </a:solidFill>
              </a:rPr>
              <a:t>	.align	2</a:t>
            </a:r>
          </a:p>
          <a:p>
            <a:r>
              <a:rPr lang="en-US" altLang="zh-CN" sz="1400" dirty="0">
                <a:solidFill>
                  <a:schemeClr val="tx1"/>
                </a:solidFill>
              </a:rPr>
              <a:t>	.globl	main</a:t>
            </a:r>
          </a:p>
          <a:p>
            <a:r>
              <a:rPr lang="en-US" altLang="zh-CN" sz="1400" dirty="0">
                <a:solidFill>
                  <a:schemeClr val="tx1"/>
                </a:solidFill>
              </a:rPr>
              <a:t>	.type	main, @function</a:t>
            </a:r>
          </a:p>
          <a:p>
            <a:r>
              <a:rPr lang="en-US" altLang="zh-CN" sz="1400" dirty="0">
                <a:solidFill>
                  <a:schemeClr val="tx1"/>
                </a:solidFill>
              </a:rPr>
              <a:t>main:</a:t>
            </a:r>
          </a:p>
          <a:p>
            <a:r>
              <a:rPr lang="en-US" altLang="zh-CN" sz="1400" dirty="0">
                <a:solidFill>
                  <a:schemeClr val="tx1"/>
                </a:solidFill>
              </a:rPr>
              <a:t>	addi.d	$r3,$r3,-16</a:t>
            </a:r>
          </a:p>
          <a:p>
            <a:r>
              <a:rPr lang="en-US" altLang="zh-CN" sz="1400" dirty="0">
                <a:solidFill>
                  <a:schemeClr val="tx1"/>
                </a:solidFill>
              </a:rPr>
              <a:t>	st.d	$r1,$r3,8</a:t>
            </a:r>
          </a:p>
          <a:p>
            <a:r>
              <a:rPr lang="en-US" altLang="zh-CN" sz="1400" dirty="0">
                <a:solidFill>
                  <a:schemeClr val="tx1"/>
                </a:solidFill>
              </a:rPr>
              <a:t>	stptr.d	$r22,$r3,0</a:t>
            </a:r>
          </a:p>
          <a:p>
            <a:r>
              <a:rPr lang="en-US" altLang="zh-CN" sz="1400" dirty="0">
                <a:solidFill>
                  <a:schemeClr val="tx1"/>
                </a:solidFill>
              </a:rPr>
              <a:t>	addi.d	$r22,$r3,16</a:t>
            </a:r>
          </a:p>
          <a:p>
            <a:r>
              <a:rPr lang="en-US" altLang="zh-CN" sz="1400" dirty="0">
                <a:solidFill>
                  <a:schemeClr val="tx1"/>
                </a:solidFill>
              </a:rPr>
              <a:t>	la.local	</a:t>
            </a:r>
            <a:r>
              <a:rPr lang="en-US" altLang="zh-CN" sz="1400" dirty="0">
                <a:solidFill>
                  <a:schemeClr val="accent6">
                    <a:lumMod val="75000"/>
                  </a:schemeClr>
                </a:solidFill>
              </a:rPr>
              <a:t>$r4,.LC0</a:t>
            </a:r>
          </a:p>
          <a:p>
            <a:r>
              <a:rPr lang="en-US" altLang="zh-CN" sz="1400" dirty="0">
                <a:solidFill>
                  <a:schemeClr val="tx1"/>
                </a:solidFill>
              </a:rPr>
              <a:t>	bl	%plt(puts)</a:t>
            </a:r>
          </a:p>
          <a:p>
            <a:r>
              <a:rPr lang="en-US" altLang="zh-CN" sz="1400" dirty="0">
                <a:solidFill>
                  <a:schemeClr val="tx1"/>
                </a:solidFill>
              </a:rPr>
              <a:t>	la.local	</a:t>
            </a:r>
            <a:r>
              <a:rPr lang="en-US" altLang="zh-CN" sz="1400" dirty="0">
                <a:solidFill>
                  <a:schemeClr val="accent6">
                    <a:lumMod val="75000"/>
                  </a:schemeClr>
                </a:solidFill>
              </a:rPr>
              <a:t>$r4,.LC1</a:t>
            </a:r>
          </a:p>
          <a:p>
            <a:r>
              <a:rPr lang="en-US" altLang="zh-CN" sz="1400" dirty="0">
                <a:solidFill>
                  <a:schemeClr val="tx1"/>
                </a:solidFill>
              </a:rPr>
              <a:t>	bl	%plt(puts)</a:t>
            </a:r>
          </a:p>
          <a:p>
            <a:r>
              <a:rPr lang="en-US" altLang="zh-CN" sz="1400" dirty="0">
                <a:solidFill>
                  <a:schemeClr val="tx1"/>
                </a:solidFill>
              </a:rPr>
              <a:t>	or	$r12,$r0,$r0</a:t>
            </a:r>
          </a:p>
          <a:p>
            <a:r>
              <a:rPr lang="en-US" altLang="zh-CN" sz="1400" dirty="0">
                <a:solidFill>
                  <a:schemeClr val="tx1"/>
                </a:solidFill>
              </a:rPr>
              <a:t>	or	$r4,$r12,$r0</a:t>
            </a:r>
          </a:p>
          <a:p>
            <a:r>
              <a:rPr lang="en-US" altLang="zh-CN" sz="1400" dirty="0">
                <a:solidFill>
                  <a:schemeClr val="tx1"/>
                </a:solidFill>
              </a:rPr>
              <a:t>	ld.d	$r1,$r3,8</a:t>
            </a:r>
          </a:p>
          <a:p>
            <a:r>
              <a:rPr lang="en-US" altLang="zh-CN" sz="1400" dirty="0">
                <a:solidFill>
                  <a:schemeClr val="tx1"/>
                </a:solidFill>
              </a:rPr>
              <a:t>	ldptr.d	$r22,$r3,0</a:t>
            </a:r>
          </a:p>
          <a:p>
            <a:r>
              <a:rPr lang="en-US" altLang="zh-CN" sz="1400" dirty="0">
                <a:solidFill>
                  <a:schemeClr val="tx1"/>
                </a:solidFill>
              </a:rPr>
              <a:t>	addi.d	$r3,$r3,16</a:t>
            </a:r>
          </a:p>
          <a:p>
            <a:r>
              <a:rPr lang="en-US" altLang="zh-CN" sz="1400" dirty="0">
                <a:solidFill>
                  <a:schemeClr val="tx1"/>
                </a:solidFill>
              </a:rPr>
              <a:t>	jr	$r1</a:t>
            </a:r>
          </a:p>
        </p:txBody>
      </p:sp>
      <p:sp>
        <p:nvSpPr>
          <p:cNvPr id="15" name="右大括号 14">
            <a:extLst>
              <a:ext uri="{FF2B5EF4-FFF2-40B4-BE49-F238E27FC236}">
                <a16:creationId xmlns:a16="http://schemas.microsoft.com/office/drawing/2014/main" id="{A2A0BD04-1318-4E26-5A85-7C2E2DAB4296}"/>
              </a:ext>
            </a:extLst>
          </p:cNvPr>
          <p:cNvSpPr/>
          <p:nvPr/>
        </p:nvSpPr>
        <p:spPr>
          <a:xfrm>
            <a:off x="4921623" y="989970"/>
            <a:ext cx="564777" cy="180401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FA68B76F-CE79-A5D9-DBA6-2723702C332F}"/>
              </a:ext>
            </a:extLst>
          </p:cNvPr>
          <p:cNvSpPr/>
          <p:nvPr/>
        </p:nvSpPr>
        <p:spPr>
          <a:xfrm>
            <a:off x="4921622" y="2793970"/>
            <a:ext cx="564777" cy="396988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17377045-E042-E6CB-7676-0BB3D69DA576}"/>
              </a:ext>
            </a:extLst>
          </p:cNvPr>
          <p:cNvSpPr txBox="1"/>
          <p:nvPr/>
        </p:nvSpPr>
        <p:spPr>
          <a:xfrm>
            <a:off x="5580528" y="1721224"/>
            <a:ext cx="1030943" cy="369332"/>
          </a:xfrm>
          <a:prstGeom prst="rect">
            <a:avLst/>
          </a:prstGeom>
          <a:noFill/>
        </p:spPr>
        <p:txBody>
          <a:bodyPr wrap="square" rtlCol="0">
            <a:spAutoFit/>
          </a:bodyPr>
          <a:lstStyle/>
          <a:p>
            <a:r>
              <a:rPr lang="zh-CN" altLang="en-US" dirty="0"/>
              <a:t>数据段</a:t>
            </a:r>
          </a:p>
        </p:txBody>
      </p:sp>
      <p:sp>
        <p:nvSpPr>
          <p:cNvPr id="18" name="文本框 17">
            <a:extLst>
              <a:ext uri="{FF2B5EF4-FFF2-40B4-BE49-F238E27FC236}">
                <a16:creationId xmlns:a16="http://schemas.microsoft.com/office/drawing/2014/main" id="{600396DF-AA95-0381-3B9C-A67D922A5F3C}"/>
              </a:ext>
            </a:extLst>
          </p:cNvPr>
          <p:cNvSpPr txBox="1"/>
          <p:nvPr/>
        </p:nvSpPr>
        <p:spPr>
          <a:xfrm>
            <a:off x="5580528" y="4594245"/>
            <a:ext cx="1030943" cy="369332"/>
          </a:xfrm>
          <a:prstGeom prst="rect">
            <a:avLst/>
          </a:prstGeom>
          <a:noFill/>
        </p:spPr>
        <p:txBody>
          <a:bodyPr wrap="square" rtlCol="0">
            <a:spAutoFit/>
          </a:bodyPr>
          <a:lstStyle/>
          <a:p>
            <a:r>
              <a:rPr lang="zh-CN" altLang="en-US" dirty="0"/>
              <a:t>代码段</a:t>
            </a:r>
          </a:p>
        </p:txBody>
      </p:sp>
      <p:sp>
        <p:nvSpPr>
          <p:cNvPr id="19" name="文本框 18">
            <a:extLst>
              <a:ext uri="{FF2B5EF4-FFF2-40B4-BE49-F238E27FC236}">
                <a16:creationId xmlns:a16="http://schemas.microsoft.com/office/drawing/2014/main" id="{111E2CBA-E549-B46D-12EA-1AAE7D1986FB}"/>
              </a:ext>
            </a:extLst>
          </p:cNvPr>
          <p:cNvSpPr txBox="1"/>
          <p:nvPr/>
        </p:nvSpPr>
        <p:spPr>
          <a:xfrm>
            <a:off x="7269646" y="1444059"/>
            <a:ext cx="3926541" cy="4247317"/>
          </a:xfrm>
          <a:prstGeom prst="rect">
            <a:avLst/>
          </a:prstGeom>
          <a:noFill/>
        </p:spPr>
        <p:txBody>
          <a:bodyPr wrap="square" rtlCol="0">
            <a:spAutoFit/>
          </a:bodyPr>
          <a:lstStyle/>
          <a:p>
            <a:r>
              <a:rPr lang="en-US" altLang="zh-CN" dirty="0"/>
              <a:t>	</a:t>
            </a:r>
            <a:r>
              <a:rPr lang="zh-CN" altLang="en-US" dirty="0"/>
              <a:t>如左图，我们可以看到整个汇编程序的主体部分可以被划分为两个部分</a:t>
            </a:r>
            <a:r>
              <a:rPr lang="en-US" altLang="zh-CN" dirty="0"/>
              <a:t>——</a:t>
            </a:r>
            <a:r>
              <a:rPr lang="zh-CN" altLang="en-US" dirty="0"/>
              <a:t>数据段和代码段。</a:t>
            </a:r>
            <a:endParaRPr lang="en-US" altLang="zh-CN" dirty="0"/>
          </a:p>
          <a:p>
            <a:r>
              <a:rPr lang="en-US" altLang="zh-CN" dirty="0"/>
              <a:t>	</a:t>
            </a:r>
            <a:r>
              <a:rPr lang="zh-CN" altLang="en-US" dirty="0"/>
              <a:t>结合我们的</a:t>
            </a:r>
            <a:r>
              <a:rPr lang="en-US" altLang="zh-CN" dirty="0"/>
              <a:t>C</a:t>
            </a:r>
            <a:r>
              <a:rPr lang="zh-CN" altLang="en-US" dirty="0"/>
              <a:t>语言程序进行分析，我们发现</a:t>
            </a:r>
            <a:r>
              <a:rPr lang="zh-CN" altLang="en-US" dirty="0">
                <a:solidFill>
                  <a:schemeClr val="accent6">
                    <a:lumMod val="75000"/>
                  </a:schemeClr>
                </a:solidFill>
              </a:rPr>
              <a:t>数据段是将程序中已初始化的全局变量进行定义和存放的内存区域</a:t>
            </a:r>
            <a:r>
              <a:rPr lang="zh-CN" altLang="en-US" dirty="0"/>
              <a:t>。数据段将两条语句分别定义为</a:t>
            </a:r>
            <a:r>
              <a:rPr lang="en-US" altLang="zh-CN" dirty="0"/>
              <a:t>LC0</a:t>
            </a:r>
            <a:r>
              <a:rPr lang="zh-CN" altLang="en-US" dirty="0"/>
              <a:t>和</a:t>
            </a:r>
            <a:r>
              <a:rPr lang="en-US" altLang="zh-CN" dirty="0"/>
              <a:t>LC1</a:t>
            </a:r>
            <a:r>
              <a:rPr lang="zh-CN" altLang="en-US" dirty="0"/>
              <a:t>，在后面的程序段中需要的地方就可以直接调用定义的量，不仅简化了编程书写，也更好的保证了数据的安全性。</a:t>
            </a:r>
            <a:endParaRPr lang="en-US" altLang="zh-CN" dirty="0"/>
          </a:p>
          <a:p>
            <a:r>
              <a:rPr lang="en-US" altLang="zh-CN" dirty="0"/>
              <a:t>	</a:t>
            </a:r>
            <a:r>
              <a:rPr lang="zh-CN" altLang="en-US" dirty="0"/>
              <a:t>而</a:t>
            </a:r>
            <a:r>
              <a:rPr lang="zh-CN" altLang="en-US" dirty="0">
                <a:solidFill>
                  <a:schemeClr val="accent6">
                    <a:lumMod val="75000"/>
                  </a:schemeClr>
                </a:solidFill>
              </a:rPr>
              <a:t>代码段则是用来存放程序执行代码的内存区域，其大小在程序运行前就是已经确定了的</a:t>
            </a:r>
            <a:r>
              <a:rPr lang="zh-CN" altLang="en-US" dirty="0"/>
              <a:t>。代码段中的语句是对整个程序的功能实现的体现。</a:t>
            </a:r>
            <a:endParaRPr lang="en-US" altLang="zh-CN" dirty="0"/>
          </a:p>
        </p:txBody>
      </p:sp>
    </p:spTree>
    <p:extLst>
      <p:ext uri="{BB962C8B-B14F-4D97-AF65-F5344CB8AC3E}">
        <p14:creationId xmlns:p14="http://schemas.microsoft.com/office/powerpoint/2010/main" val="352688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汇编语言的行构成</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48</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546412"/>
            <a:ext cx="11312461" cy="5386090"/>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认识了汇编程序的整体结构之后，下面我们来学习一下汇编程序的每一行的构成形式。</a:t>
            </a:r>
            <a:endParaRPr lang="en-US" altLang="zh-CN" sz="2000" b="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我们前面已经了解了汇编指令与指令助记符的关系</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大部分汇编指令就是指令助记符，</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汇编语言编程就是运用指令助记符代替机器编码进行编程的过程</a:t>
            </a:r>
            <a:r>
              <a:rPr lang="zh-CN" altLang="en-US" sz="2000" dirty="0">
                <a:latin typeface="Times New Roman" panose="02020603050405020304" pitchFamily="18" charset="0"/>
                <a:cs typeface="Times New Roman" panose="02020603050405020304" pitchFamily="18" charset="0"/>
              </a:rPr>
              <a:t>。但是在通常的编程过程中，汇编语言程序的每一行除了指令助记符外还会包括一些其他部分帮助开发人员更方便的进行程序编写。</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的汇编语言程序中，</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每一行可以由四个部分组成</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标号</a:t>
            </a:r>
            <a:r>
              <a:rPr lang="en-US" altLang="zh-CN" sz="2000" b="1" dirty="0">
                <a:latin typeface="+mn-ea"/>
                <a:cs typeface="Times New Roman" panose="02020603050405020304" pitchFamily="18" charset="0"/>
              </a:rPr>
              <a:t>:]	</a:t>
            </a:r>
            <a:r>
              <a:rPr lang="zh-CN" altLang="en-US" sz="2000" b="1" dirty="0">
                <a:latin typeface="+mn-ea"/>
                <a:cs typeface="Times New Roman" panose="02020603050405020304" pitchFamily="18" charset="0"/>
              </a:rPr>
              <a:t>操作码	</a:t>
            </a: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操作数</a:t>
            </a:r>
            <a:r>
              <a:rPr lang="en-US" altLang="zh-CN" sz="2000" b="1" dirty="0">
                <a:latin typeface="+mn-ea"/>
                <a:cs typeface="Times New Roman" panose="02020603050405020304" pitchFamily="18" charset="0"/>
              </a:rPr>
              <a:t>1</a:t>
            </a:r>
            <a:r>
              <a:rPr lang="zh-CN" altLang="en-US" sz="2000" b="1" dirty="0">
                <a:latin typeface="+mn-ea"/>
                <a:cs typeface="Times New Roman" panose="02020603050405020304" pitchFamily="18" charset="0"/>
              </a:rPr>
              <a:t>，操作数</a:t>
            </a:r>
            <a:r>
              <a:rPr lang="en-US" altLang="zh-CN" sz="2000" b="1" dirty="0">
                <a:latin typeface="+mn-ea"/>
                <a:cs typeface="Times New Roman" panose="02020603050405020304" pitchFamily="18" charset="0"/>
              </a:rPr>
              <a:t>2</a:t>
            </a:r>
            <a:r>
              <a:rPr lang="zh-CN" altLang="en-US" sz="2000" b="1" dirty="0">
                <a:latin typeface="+mn-ea"/>
                <a:cs typeface="Times New Roman" panose="02020603050405020304" pitchFamily="18" charset="0"/>
              </a:rPr>
              <a:t>，操作数</a:t>
            </a:r>
            <a:r>
              <a:rPr lang="en-US" altLang="zh-CN" sz="2000" b="1" dirty="0">
                <a:latin typeface="+mn-ea"/>
                <a:cs typeface="Times New Roman" panose="02020603050405020304" pitchFamily="18" charset="0"/>
              </a:rPr>
              <a:t>3</a:t>
            </a:r>
            <a:r>
              <a:rPr lang="zh-CN" altLang="en-US" sz="2000" b="1" dirty="0">
                <a:latin typeface="+mn-ea"/>
                <a:cs typeface="Times New Roman" panose="02020603050405020304" pitchFamily="18" charset="0"/>
              </a:rPr>
              <a:t>，操作数</a:t>
            </a:r>
            <a:r>
              <a:rPr lang="en-US" altLang="zh-CN" sz="2000" b="1" dirty="0">
                <a:latin typeface="+mn-ea"/>
                <a:cs typeface="Times New Roman" panose="02020603050405020304" pitchFamily="18" charset="0"/>
              </a:rPr>
              <a:t>4]  [#</a:t>
            </a:r>
            <a:r>
              <a:rPr lang="zh-CN" altLang="en-US" sz="2000" b="1" dirty="0">
                <a:latin typeface="+mn-ea"/>
                <a:cs typeface="Times New Roman" panose="02020603050405020304" pitchFamily="18" charset="0"/>
              </a:rPr>
              <a:t>语句的注释</a:t>
            </a:r>
            <a:r>
              <a:rPr lang="en-US" altLang="zh-CN" sz="2000" b="1" dirty="0">
                <a:latin typeface="+mn-ea"/>
                <a:cs typeface="Times New Roman" panose="02020603050405020304" pitchFamily="18" charset="0"/>
              </a:rPr>
              <a:t>]</a:t>
            </a:r>
          </a:p>
          <a:p>
            <a:pPr algn="just"/>
            <a:r>
              <a:rPr lang="en-US" altLang="zh-CN" sz="2000" b="1" dirty="0">
                <a:latin typeface="+mn-ea"/>
                <a:cs typeface="Times New Roman" panose="02020603050405020304" pitchFamily="18" charset="0"/>
              </a:rPr>
              <a:t>	</a:t>
            </a:r>
            <a:endParaRPr lang="en-US" altLang="zh-CN" sz="2000" dirty="0">
              <a:latin typeface="+mn-ea"/>
              <a:cs typeface="Times New Roman" panose="02020603050405020304" pitchFamily="18" charset="0"/>
            </a:endParaRPr>
          </a:p>
          <a:p>
            <a:pPr algn="just"/>
            <a:r>
              <a:rPr lang="en-US" altLang="zh-CN" sz="2000" b="1" dirty="0">
                <a:latin typeface="+mn-ea"/>
                <a:cs typeface="Times New Roman" panose="02020603050405020304" pitchFamily="18" charset="0"/>
              </a:rPr>
              <a:t>	</a:t>
            </a:r>
            <a:r>
              <a:rPr lang="zh-CN" altLang="en-US" sz="2000" dirty="0">
                <a:latin typeface="+mn-ea"/>
                <a:cs typeface="Times New Roman" panose="02020603050405020304" pitchFamily="18" charset="0"/>
              </a:rPr>
              <a:t>其中，标号表明了指令在寄存器中的地址，操作码表示该指令要执行的操作，操作数表示指令操作的对象，注释部分则起到解释作用。标号和注释并不影响程序的执行，所以可以根据具体情况决定其有无，但良好的编程习惯可以有效地提高编程效率。</a:t>
            </a:r>
            <a:endParaRPr lang="en-US" altLang="zh-CN" sz="2000" b="1" dirty="0">
              <a:latin typeface="+mn-ea"/>
              <a:cs typeface="Times New Roman" panose="02020603050405020304" pitchFamily="18" charset="0"/>
            </a:endParaRPr>
          </a:p>
          <a:p>
            <a:pPr algn="just"/>
            <a:r>
              <a:rPr lang="en-US" altLang="zh-CN" sz="2000" b="1" dirty="0">
                <a:latin typeface="+mn-ea"/>
                <a:cs typeface="Times New Roman" panose="02020603050405020304" pitchFamily="18" charset="0"/>
              </a:rPr>
              <a:t>	</a:t>
            </a:r>
            <a:r>
              <a:rPr lang="zh-CN" altLang="en-US" sz="2000" dirty="0">
                <a:latin typeface="+mn-ea"/>
                <a:cs typeface="Times New Roman" panose="02020603050405020304" pitchFamily="18" charset="0"/>
              </a:rPr>
              <a:t>以一个三操作数指令为例，其行构成可以是：</a:t>
            </a:r>
            <a:endParaRPr lang="en-US" altLang="zh-CN" sz="2000" dirty="0">
              <a:latin typeface="+mn-ea"/>
              <a:cs typeface="Times New Roman" panose="02020603050405020304" pitchFamily="18" charset="0"/>
            </a:endParaRPr>
          </a:p>
          <a:p>
            <a:pPr algn="just"/>
            <a:endParaRPr lang="en-US" altLang="zh-CN" sz="2000" dirty="0">
              <a:latin typeface="+mn-ea"/>
              <a:cs typeface="Times New Roman" panose="02020603050405020304" pitchFamily="18" charset="0"/>
            </a:endParaRPr>
          </a:p>
          <a:p>
            <a:pPr algn="just"/>
            <a:r>
              <a:rPr lang="en-US" altLang="zh-CN" sz="2000" b="1" dirty="0">
                <a:latin typeface="+mn-ea"/>
                <a:cs typeface="Times New Roman" panose="02020603050405020304" pitchFamily="18" charset="0"/>
              </a:rPr>
              <a:t>						 </a:t>
            </a:r>
            <a:r>
              <a:rPr lang="en-US" altLang="zh-CN" sz="2400" b="1" dirty="0">
                <a:latin typeface="+mn-ea"/>
                <a:cs typeface="Times New Roman" panose="02020603050405020304" pitchFamily="18" charset="0"/>
              </a:rPr>
              <a:t>02</a:t>
            </a:r>
            <a:r>
              <a:rPr lang="zh-CN" altLang="en-US" sz="2400" b="1" dirty="0">
                <a:latin typeface="+mn-ea"/>
                <a:cs typeface="Times New Roman" panose="02020603050405020304" pitchFamily="18" charset="0"/>
              </a:rPr>
              <a:t>： </a:t>
            </a:r>
            <a:r>
              <a:rPr lang="en-US" altLang="zh-CN" sz="2400" b="1" dirty="0" err="1">
                <a:latin typeface="+mn-ea"/>
                <a:cs typeface="Times New Roman" panose="02020603050405020304" pitchFamily="18" charset="0"/>
              </a:rPr>
              <a:t>mul.w</a:t>
            </a:r>
            <a:r>
              <a:rPr lang="en-US" altLang="zh-CN" sz="2400" b="1" dirty="0">
                <a:latin typeface="+mn-ea"/>
                <a:cs typeface="Times New Roman" panose="02020603050405020304" pitchFamily="18" charset="0"/>
              </a:rPr>
              <a:t>     </a:t>
            </a:r>
            <a:r>
              <a:rPr lang="en-US" altLang="zh-CN" sz="2400" b="1" dirty="0" err="1">
                <a:latin typeface="+mn-ea"/>
                <a:cs typeface="Times New Roman" panose="02020603050405020304" pitchFamily="18" charset="0"/>
              </a:rPr>
              <a:t>a,b,c</a:t>
            </a:r>
            <a:r>
              <a:rPr lang="en-US" altLang="zh-CN" sz="2400" b="1" dirty="0">
                <a:latin typeface="+mn-ea"/>
                <a:cs typeface="Times New Roman" panose="02020603050405020304" pitchFamily="18" charset="0"/>
              </a:rPr>
              <a:t>       #a=b*c</a:t>
            </a:r>
          </a:p>
          <a:p>
            <a:pPr algn="just"/>
            <a:r>
              <a:rPr lang="en-US" altLang="zh-CN" sz="2000" b="1" dirty="0">
                <a:latin typeface="+mn-ea"/>
                <a:cs typeface="Times New Roman" panose="02020603050405020304" pitchFamily="18" charset="0"/>
              </a:rPr>
              <a:t>	</a:t>
            </a:r>
            <a:r>
              <a:rPr lang="zh-CN" altLang="en-US" sz="2000" dirty="0">
                <a:latin typeface="+mn-ea"/>
                <a:cs typeface="Times New Roman" panose="02020603050405020304" pitchFamily="18" charset="0"/>
              </a:rPr>
              <a:t>标号是</a:t>
            </a:r>
            <a:r>
              <a:rPr lang="en-US" altLang="zh-CN" sz="2000" dirty="0">
                <a:latin typeface="+mn-ea"/>
                <a:cs typeface="Times New Roman" panose="02020603050405020304" pitchFamily="18" charset="0"/>
              </a:rPr>
              <a:t>02</a:t>
            </a:r>
            <a:r>
              <a:rPr lang="zh-CN" altLang="en-US" sz="2000" dirty="0">
                <a:latin typeface="+mn-ea"/>
                <a:cs typeface="Times New Roman" panose="02020603050405020304" pitchFamily="18" charset="0"/>
              </a:rPr>
              <a:t>，操作码是</a:t>
            </a:r>
            <a:r>
              <a:rPr lang="en-US" altLang="zh-CN" sz="2000" dirty="0" err="1">
                <a:latin typeface="+mn-ea"/>
                <a:cs typeface="Times New Roman" panose="02020603050405020304" pitchFamily="18" charset="0"/>
              </a:rPr>
              <a:t>mul.w</a:t>
            </a: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，三个操作数分别是</a:t>
            </a:r>
            <a:r>
              <a:rPr lang="en-US" altLang="zh-CN" sz="2000" dirty="0">
                <a:latin typeface="+mn-ea"/>
                <a:cs typeface="Times New Roman" panose="02020603050405020304" pitchFamily="18" charset="0"/>
              </a:rPr>
              <a:t>a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b , c</a:t>
            </a:r>
            <a:r>
              <a:rPr lang="zh-CN" altLang="en-US" sz="2000" dirty="0">
                <a:latin typeface="+mn-ea"/>
                <a:cs typeface="Times New Roman" panose="02020603050405020304" pitchFamily="18" charset="0"/>
              </a:rPr>
              <a:t>；</a:t>
            </a:r>
            <a:r>
              <a:rPr lang="zh-CN" altLang="en-US" sz="2000" dirty="0">
                <a:solidFill>
                  <a:schemeClr val="accent6">
                    <a:lumMod val="75000"/>
                  </a:schemeClr>
                </a:solidFill>
                <a:latin typeface="+mn-ea"/>
                <a:cs typeface="Times New Roman" panose="02020603050405020304" pitchFamily="18" charset="0"/>
              </a:rPr>
              <a:t>注释的内容使用“</a:t>
            </a:r>
            <a:r>
              <a:rPr lang="en-US" altLang="zh-CN" sz="2000" dirty="0">
                <a:solidFill>
                  <a:schemeClr val="accent6">
                    <a:lumMod val="75000"/>
                  </a:schemeClr>
                </a:solidFill>
                <a:latin typeface="+mn-ea"/>
                <a:cs typeface="Times New Roman" panose="02020603050405020304" pitchFamily="18" charset="0"/>
              </a:rPr>
              <a:t>#</a:t>
            </a:r>
            <a:r>
              <a:rPr lang="zh-CN" altLang="en-US" sz="2000" dirty="0">
                <a:solidFill>
                  <a:schemeClr val="accent6">
                    <a:lumMod val="75000"/>
                  </a:schemeClr>
                </a:solidFill>
                <a:latin typeface="+mn-ea"/>
                <a:cs typeface="Times New Roman" panose="02020603050405020304" pitchFamily="18" charset="0"/>
              </a:rPr>
              <a:t>”标记，一直到该行结尾</a:t>
            </a:r>
            <a:r>
              <a:rPr lang="zh-CN" altLang="en-US" sz="2000" dirty="0">
                <a:latin typeface="+mn-ea"/>
                <a:cs typeface="Times New Roman" panose="02020603050405020304" pitchFamily="18" charset="0"/>
              </a:rPr>
              <a:t>，这里就是“</a:t>
            </a:r>
            <a:r>
              <a:rPr lang="en-US" altLang="zh-CN" sz="2000" dirty="0">
                <a:latin typeface="+mn-ea"/>
                <a:cs typeface="Times New Roman" panose="02020603050405020304" pitchFamily="18" charset="0"/>
              </a:rPr>
              <a:t>a=b*c</a:t>
            </a:r>
            <a:r>
              <a:rPr lang="zh-CN" altLang="en-US" sz="2000" dirty="0">
                <a:latin typeface="+mn-ea"/>
                <a:cs typeface="Times New Roman" panose="02020603050405020304" pitchFamily="18" charset="0"/>
              </a:rPr>
              <a:t>”</a:t>
            </a:r>
            <a:endParaRPr lang="en-US" altLang="zh-CN" sz="2000" b="1" dirty="0">
              <a:latin typeface="+mn-ea"/>
              <a:cs typeface="Times New Roman" panose="02020603050405020304" pitchFamily="18" charset="0"/>
            </a:endParaRPr>
          </a:p>
          <a:p>
            <a:pPr algn="just"/>
            <a:r>
              <a:rPr lang="en-US" altLang="zh-CN" sz="2000" b="1" dirty="0">
                <a:latin typeface="+mn-ea"/>
                <a:cs typeface="Times New Roman" panose="02020603050405020304" pitchFamily="18" charset="0"/>
              </a:rPr>
              <a:t>		</a:t>
            </a:r>
            <a:endParaRPr lang="zh-CN" altLang="en-US" b="1" dirty="0">
              <a:latin typeface="+mn-ea"/>
            </a:endParaRPr>
          </a:p>
        </p:txBody>
      </p:sp>
    </p:spTree>
    <p:extLst>
      <p:ext uri="{BB962C8B-B14F-4D97-AF65-F5344CB8AC3E}">
        <p14:creationId xmlns:p14="http://schemas.microsoft.com/office/powerpoint/2010/main" val="183914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汇编语言伪指令</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49</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546412"/>
            <a:ext cx="11312461" cy="1631216"/>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除了基础的功能指令之外，汇编语言程序中还存在着一些用于指引汇编程序处理源文件的特殊指令，这些指令被称为</a:t>
            </a:r>
            <a:r>
              <a:rPr lang="zh-CN" altLang="en-US" sz="2000" b="0" dirty="0">
                <a:solidFill>
                  <a:schemeClr val="accent6">
                    <a:lumMod val="75000"/>
                  </a:schemeClr>
                </a:solidFill>
                <a:latin typeface="Times New Roman" panose="02020603050405020304" pitchFamily="18" charset="0"/>
                <a:cs typeface="Times New Roman" panose="02020603050405020304" pitchFamily="18" charset="0"/>
              </a:rPr>
              <a:t>伪指令</a:t>
            </a:r>
            <a:r>
              <a:rPr lang="zh-CN" altLang="en-US" sz="2000" b="0" dirty="0">
                <a:latin typeface="Times New Roman" panose="02020603050405020304" pitchFamily="18" charset="0"/>
                <a:cs typeface="Times New Roman" panose="02020603050405020304" pitchFamily="18" charset="0"/>
              </a:rPr>
              <a:t>。常见的伪指令有</a:t>
            </a:r>
            <a:r>
              <a:rPr lang="en-US" altLang="zh-CN" sz="2000" b="0" dirty="0">
                <a:latin typeface="Times New Roman" panose="02020603050405020304" pitchFamily="18" charset="0"/>
                <a:cs typeface="Times New Roman" panose="02020603050405020304" pitchFamily="18" charset="0"/>
              </a:rPr>
              <a:t>.text,  .data,  .global,  .ascii</a:t>
            </a:r>
            <a:r>
              <a:rPr lang="zh-CN" altLang="en-US" sz="2000" b="0" dirty="0">
                <a:latin typeface="Times New Roman" panose="02020603050405020304" pitchFamily="18" charset="0"/>
                <a:cs typeface="Times New Roman" panose="02020603050405020304" pitchFamily="18" charset="0"/>
              </a:rPr>
              <a:t>等，他们完成的操作称为伪操作。与普通的汇编指令不同，</a:t>
            </a:r>
            <a:r>
              <a:rPr lang="zh-CN" altLang="en-US" sz="2000" b="0" dirty="0">
                <a:solidFill>
                  <a:schemeClr val="accent6">
                    <a:lumMod val="75000"/>
                  </a:schemeClr>
                </a:solidFill>
                <a:latin typeface="Times New Roman" panose="02020603050405020304" pitchFamily="18" charset="0"/>
                <a:cs typeface="Times New Roman" panose="02020603050405020304" pitchFamily="18" charset="0"/>
              </a:rPr>
              <a:t>伪指令不是在程序运行过程中发挥作用，而是在汇编过程中起作用，辅助汇编程序的生成，汇编结束后，伪指令也就结束了他的所有任务</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下面我们来认识一些</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架构西常用的伪指令：</a:t>
            </a:r>
            <a:endParaRPr lang="zh-CN" altLang="en-US" b="1" dirty="0">
              <a:latin typeface="+mn-ea"/>
            </a:endParaRPr>
          </a:p>
        </p:txBody>
      </p:sp>
      <p:sp>
        <p:nvSpPr>
          <p:cNvPr id="7" name="文本框 6">
            <a:extLst>
              <a:ext uri="{FF2B5EF4-FFF2-40B4-BE49-F238E27FC236}">
                <a16:creationId xmlns:a16="http://schemas.microsoft.com/office/drawing/2014/main" id="{DC1431DC-3384-2599-3DA9-B0A895F0CB8D}"/>
              </a:ext>
            </a:extLst>
          </p:cNvPr>
          <p:cNvSpPr txBox="1"/>
          <p:nvPr/>
        </p:nvSpPr>
        <p:spPr>
          <a:xfrm>
            <a:off x="497907" y="2979322"/>
            <a:ext cx="10609729" cy="369331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1. .align n</a:t>
            </a:r>
          </a:p>
          <a:p>
            <a:r>
              <a:rPr lang="en-US" altLang="zh-CN" dirty="0">
                <a:latin typeface="Times New Roman" panose="02020603050405020304" pitchFamily="18" charset="0"/>
                <a:cs typeface="Times New Roman" panose="02020603050405020304" pitchFamily="18" charset="0"/>
              </a:rPr>
              <a:t>	align n</a:t>
            </a:r>
            <a:r>
              <a:rPr lang="zh-CN" altLang="en-US" dirty="0">
                <a:latin typeface="Times New Roman" panose="02020603050405020304" pitchFamily="18" charset="0"/>
                <a:cs typeface="Times New Roman" panose="02020603050405020304" pitchFamily="18" charset="0"/>
              </a:rPr>
              <a:t>指令可以使得存储空间的分配从</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次方的整数倍开始进行，如</a:t>
            </a:r>
            <a:r>
              <a:rPr lang="en-US" altLang="zh-CN" dirty="0">
                <a:latin typeface="Times New Roman" panose="02020603050405020304" pitchFamily="18" charset="0"/>
                <a:cs typeface="Times New Roman" panose="02020603050405020304" pitchFamily="18" charset="0"/>
              </a:rPr>
              <a:t>align 3</a:t>
            </a:r>
            <a:r>
              <a:rPr lang="zh-CN" altLang="en-US" dirty="0">
                <a:latin typeface="Times New Roman" panose="02020603050405020304" pitchFamily="18" charset="0"/>
                <a:cs typeface="Times New Roman" panose="02020603050405020304" pitchFamily="18" charset="0"/>
              </a:rPr>
              <a:t>表示下一个存储地址双字边界对齐。</a:t>
            </a:r>
            <a:r>
              <a:rPr lang="en-US" altLang="zh-CN" dirty="0">
                <a:latin typeface="Times New Roman" panose="02020603050405020304" pitchFamily="18" charset="0"/>
                <a:cs typeface="Times New Roman" panose="02020603050405020304" pitchFamily="18" charset="0"/>
              </a:rPr>
              <a:t>.align</a:t>
            </a:r>
            <a:r>
              <a:rPr lang="zh-CN" altLang="en-US" dirty="0">
                <a:latin typeface="Times New Roman" panose="02020603050405020304" pitchFamily="18" charset="0"/>
                <a:cs typeface="Times New Roman" panose="02020603050405020304" pitchFamily="18" charset="0"/>
              </a:rPr>
              <a:t>的作用范围只限于紧跟它的那条指令或者数据。</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2.  .text</a:t>
            </a: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用于定义用户代码段，且让汇编程序将后续代码添加到用户代码段。也可以使用作用相同的</a:t>
            </a:r>
            <a:r>
              <a:rPr lang="en-US" altLang="zh-CN" dirty="0">
                <a:latin typeface="Times New Roman" panose="02020603050405020304" pitchFamily="18" charset="0"/>
                <a:cs typeface="Times New Roman" panose="02020603050405020304" pitchFamily="18" charset="0"/>
              </a:rPr>
              <a:t>text&lt;</a:t>
            </a:r>
            <a:r>
              <a:rPr lang="zh-CN" altLang="en-US" dirty="0">
                <a:latin typeface="Times New Roman" panose="02020603050405020304" pitchFamily="18" charset="0"/>
                <a:cs typeface="Times New Roman" panose="02020603050405020304" pitchFamily="18" charset="0"/>
              </a:rPr>
              <a:t>地址</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的模式，地址为可选参数，用来指示用户代码段的起始地址。</a:t>
            </a:r>
          </a:p>
          <a:p>
            <a:endParaRPr lang="en-US" altLang="zh-CN"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3.  .data</a:t>
            </a: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定义用户数据段，且让汇编程序将后续数据添加到用户数据段。也可以使用作用相同的</a:t>
            </a:r>
            <a:r>
              <a:rPr lang="en-US" altLang="zh-CN" dirty="0">
                <a:latin typeface="Times New Roman" panose="02020603050405020304" pitchFamily="18" charset="0"/>
                <a:cs typeface="Times New Roman" panose="02020603050405020304" pitchFamily="18" charset="0"/>
              </a:rPr>
              <a:t>data&lt;</a:t>
            </a:r>
            <a:r>
              <a:rPr lang="zh-CN" altLang="en-US" dirty="0">
                <a:latin typeface="Times New Roman" panose="02020603050405020304" pitchFamily="18" charset="0"/>
                <a:cs typeface="Times New Roman" panose="02020603050405020304" pitchFamily="18" charset="0"/>
              </a:rPr>
              <a:t>地址</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的模式，地址为可选参数，用来指示用户数据段的起始地址。此外</a:t>
            </a:r>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还可以通过 </a:t>
            </a:r>
            <a:r>
              <a:rPr lang="en-US" altLang="zh-CN" dirty="0">
                <a:latin typeface="Times New Roman" panose="02020603050405020304" pitchFamily="18" charset="0"/>
                <a:cs typeface="Times New Roman" panose="02020603050405020304" pitchFamily="18" charset="0"/>
              </a:rPr>
              <a:t>.rodata</a:t>
            </a:r>
            <a:r>
              <a:rPr lang="zh-CN" altLang="en-US" dirty="0">
                <a:latin typeface="Times New Roman" panose="02020603050405020304" pitchFamily="18" charset="0"/>
                <a:cs typeface="Times New Roman" panose="02020603050405020304" pitchFamily="18" charset="0"/>
              </a:rPr>
              <a:t>定义只读数据段。</a:t>
            </a:r>
          </a:p>
        </p:txBody>
      </p:sp>
    </p:spTree>
    <p:extLst>
      <p:ext uri="{BB962C8B-B14F-4D97-AF65-F5344CB8AC3E}">
        <p14:creationId xmlns:p14="http://schemas.microsoft.com/office/powerpoint/2010/main" val="357609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fade">
                                      <p:cBhvr>
                                        <p:cTn id="38" dur="500"/>
                                        <p:tgtEl>
                                          <p:spTgt spid="7">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什么是精简指令集？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062651"/>
          </a:xfrm>
          <a:prstGeom prst="rect">
            <a:avLst/>
          </a:prstGeom>
          <a:noFill/>
        </p:spPr>
        <p:txBody>
          <a:bodyPr wrap="square" rtlCol="0">
            <a:spAutoFit/>
          </a:bodyPr>
          <a:lstStyle/>
          <a:p>
            <a:r>
              <a:rPr lang="en-US" altLang="zh-CN" dirty="0"/>
              <a:t>	</a:t>
            </a:r>
            <a:r>
              <a:rPr lang="zh-CN" altLang="en-US" sz="2000" dirty="0"/>
              <a:t>由于复杂指令集的指令系统中指令使用频率相差悬殊，而随着指令系统的不断发展，复杂指令集的结构越来越复杂，设计成本和设计失误的可能性不断上升，人们开始寻找一种可以通过少数指令实现大部分系统功能的方式，精简指令集应运而生。</a:t>
            </a:r>
            <a:endParaRPr lang="en-US" altLang="zh-CN" sz="2000" dirty="0"/>
          </a:p>
          <a:p>
            <a:r>
              <a:rPr lang="en-US" altLang="zh-CN" sz="2000" dirty="0"/>
              <a:t>	</a:t>
            </a:r>
            <a:r>
              <a:rPr lang="zh-CN" altLang="en-US" sz="2000" dirty="0"/>
              <a:t>精简指令集系统的设想由</a:t>
            </a:r>
            <a:r>
              <a:rPr lang="en-US" altLang="zh-CN" sz="2000" dirty="0"/>
              <a:t>IBM</a:t>
            </a:r>
            <a:r>
              <a:rPr lang="zh-CN" altLang="en-US" sz="2000" dirty="0"/>
              <a:t>公司提出，而加州大学伯克利分校首先提出了精简指令集系统这一术语并研制了原型计算机，精简指令集的出现被认为是存储程序式计算机诞生以来最有意义的变革。</a:t>
            </a:r>
            <a:endParaRPr lang="en-US" altLang="zh-CN" sz="2000" dirty="0"/>
          </a:p>
          <a:p>
            <a:endParaRPr lang="en-US" altLang="zh-CN" sz="2000" dirty="0"/>
          </a:p>
          <a:p>
            <a:r>
              <a:rPr lang="en-US" altLang="zh-CN" sz="2000" dirty="0"/>
              <a:t>	</a:t>
            </a:r>
            <a:r>
              <a:rPr lang="zh-CN" altLang="en-US" sz="2000" dirty="0"/>
              <a:t>精简指令集指令系统的主要特点是：</a:t>
            </a:r>
            <a:endParaRPr lang="en-US" altLang="zh-CN" sz="2000" dirty="0"/>
          </a:p>
          <a:p>
            <a:r>
              <a:rPr lang="en-US" altLang="zh-CN" sz="2000" dirty="0"/>
              <a:t>	(1) </a:t>
            </a:r>
            <a:r>
              <a:rPr lang="zh-CN" altLang="en-US" sz="2000" dirty="0"/>
              <a:t>指令系统简单，</a:t>
            </a:r>
            <a:r>
              <a:rPr lang="zh-CN" altLang="en-US" sz="2000" dirty="0">
                <a:solidFill>
                  <a:schemeClr val="accent6">
                    <a:lumMod val="75000"/>
                  </a:schemeClr>
                </a:solidFill>
              </a:rPr>
              <a:t>指令条数少</a:t>
            </a:r>
            <a:r>
              <a:rPr lang="zh-CN" altLang="en-US" sz="2000" dirty="0"/>
              <a:t>；</a:t>
            </a:r>
          </a:p>
          <a:p>
            <a:r>
              <a:rPr lang="en-US" altLang="zh-CN" sz="2000" dirty="0"/>
              <a:t>	(2) </a:t>
            </a:r>
            <a:r>
              <a:rPr lang="zh-CN" altLang="en-US" sz="2000" dirty="0">
                <a:solidFill>
                  <a:schemeClr val="accent6">
                    <a:lumMod val="75000"/>
                  </a:schemeClr>
                </a:solidFill>
              </a:rPr>
              <a:t>寻址方式少</a:t>
            </a:r>
            <a:r>
              <a:rPr lang="zh-CN" altLang="en-US" sz="2000" dirty="0"/>
              <a:t>；</a:t>
            </a:r>
          </a:p>
          <a:p>
            <a:r>
              <a:rPr lang="en-US" altLang="zh-CN" sz="2000" dirty="0"/>
              <a:t>	(3) </a:t>
            </a:r>
            <a:r>
              <a:rPr lang="zh-CN" altLang="en-US" sz="2000" dirty="0">
                <a:solidFill>
                  <a:schemeClr val="accent6">
                    <a:lumMod val="75000"/>
                  </a:schemeClr>
                </a:solidFill>
              </a:rPr>
              <a:t>指令格式简单，指令长度固定</a:t>
            </a:r>
            <a:r>
              <a:rPr lang="zh-CN" altLang="en-US" sz="2000" dirty="0"/>
              <a:t>，操作码字段位置固定；</a:t>
            </a:r>
          </a:p>
          <a:p>
            <a:r>
              <a:rPr lang="en-US" altLang="zh-CN" sz="2000" dirty="0"/>
              <a:t>	(4) </a:t>
            </a:r>
            <a:r>
              <a:rPr lang="zh-CN" altLang="en-US" sz="2000" dirty="0"/>
              <a:t>拥有更多的通用寄存器，寄存器操作较多，</a:t>
            </a:r>
            <a:r>
              <a:rPr lang="zh-CN" altLang="en-US" sz="2000" dirty="0">
                <a:solidFill>
                  <a:schemeClr val="accent6">
                    <a:lumMod val="75000"/>
                  </a:schemeClr>
                </a:solidFill>
              </a:rPr>
              <a:t>减少了对存储器的访问</a:t>
            </a:r>
            <a:r>
              <a:rPr lang="zh-CN" altLang="en-US" sz="2000" dirty="0"/>
              <a:t>。</a:t>
            </a:r>
          </a:p>
          <a:p>
            <a:endParaRPr lang="zh-CN" altLang="en-US" dirty="0"/>
          </a:p>
        </p:txBody>
      </p:sp>
      <p:sp>
        <p:nvSpPr>
          <p:cNvPr id="8" name="矩形 7">
            <a:extLst>
              <a:ext uri="{FF2B5EF4-FFF2-40B4-BE49-F238E27FC236}">
                <a16:creationId xmlns:a16="http://schemas.microsoft.com/office/drawing/2014/main" id="{6981B6E6-67F9-9C4E-0135-339201D2539E}"/>
              </a:ext>
            </a:extLst>
          </p:cNvPr>
          <p:cNvSpPr/>
          <p:nvPr/>
        </p:nvSpPr>
        <p:spPr>
          <a:xfrm>
            <a:off x="8278653" y="3476547"/>
            <a:ext cx="2390399" cy="1200329"/>
          </a:xfrm>
          <a:prstGeom prst="rect">
            <a:avLst/>
          </a:prstGeom>
          <a:noFill/>
        </p:spPr>
        <p:txBody>
          <a:bodyPr wrap="none" lIns="91440" tIns="45720" rIns="91440" bIns="45720">
            <a:spAutoFit/>
          </a:bodyPr>
          <a:lstStyle/>
          <a:p>
            <a:pPr algn="ctr"/>
            <a:r>
              <a:rPr lang="en-US" altLang="zh-CN"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RISC</a:t>
            </a:r>
            <a:endParaRPr lang="zh-CN" alt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9819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anim calcmode="lin" valueType="num">
                                      <p:cBhvr>
                                        <p:cTn id="33" dur="2000" fill="hold"/>
                                        <p:tgtEl>
                                          <p:spTgt spid="8"/>
                                        </p:tgtEl>
                                        <p:attrNameLst>
                                          <p:attrName>ppt_w</p:attrName>
                                        </p:attrNameLst>
                                      </p:cBhvr>
                                      <p:tavLst>
                                        <p:tav tm="0" fmla="#ppt_w*sin(2.5*pi*$)">
                                          <p:val>
                                            <p:fltVal val="0"/>
                                          </p:val>
                                        </p:tav>
                                        <p:tav tm="100000">
                                          <p:val>
                                            <p:fltVal val="1"/>
                                          </p:val>
                                        </p:tav>
                                      </p:tavLst>
                                    </p:anim>
                                    <p:anim calcmode="lin" valueType="num">
                                      <p:cBhvr>
                                        <p:cTn id="3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50</a:t>
            </a:fld>
            <a:endParaRPr lang="zh-CN" altLang="en-US"/>
          </a:p>
        </p:txBody>
      </p:sp>
      <p:sp>
        <p:nvSpPr>
          <p:cNvPr id="7" name="文本框 6">
            <a:extLst>
              <a:ext uri="{FF2B5EF4-FFF2-40B4-BE49-F238E27FC236}">
                <a16:creationId xmlns:a16="http://schemas.microsoft.com/office/drawing/2014/main" id="{DC1431DC-3384-2599-3DA9-B0A895F0CB8D}"/>
              </a:ext>
            </a:extLst>
          </p:cNvPr>
          <p:cNvSpPr txBox="1"/>
          <p:nvPr/>
        </p:nvSpPr>
        <p:spPr>
          <a:xfrm>
            <a:off x="586458" y="1083286"/>
            <a:ext cx="10609729" cy="572464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 .global  name</a:t>
            </a: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使变量</a:t>
            </a:r>
            <a:r>
              <a:rPr lang="en-US" altLang="zh-CN" dirty="0">
                <a:latin typeface="Times New Roman" panose="02020603050405020304" pitchFamily="18" charset="0"/>
                <a:cs typeface="Times New Roman" panose="02020603050405020304" pitchFamily="18" charset="0"/>
              </a:rPr>
              <a:t>name</a:t>
            </a:r>
            <a:r>
              <a:rPr lang="zh-CN" altLang="en-US" dirty="0">
                <a:latin typeface="Times New Roman" panose="02020603050405020304" pitchFamily="18" charset="0"/>
                <a:cs typeface="Times New Roman" panose="02020603050405020304" pitchFamily="18" charset="0"/>
              </a:rPr>
              <a:t>被声明为全局变量，全局变量可以被外部文件所使用。而如果该变量是以其他方式（通过表现为标签）进行定义，汇编器将导出该变量，否则汇编程序会导入该变量。通常，汇编程序会导入未定义的符号。</a:t>
            </a:r>
          </a:p>
          <a:p>
            <a:endParaRPr lang="en-US" altLang="zh-CN"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5.  .ascii  str</a:t>
            </a: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存储</a:t>
            </a:r>
            <a:r>
              <a:rPr lang="en-US" altLang="zh-CN" dirty="0">
                <a:latin typeface="Times New Roman" panose="02020603050405020304" pitchFamily="18" charset="0"/>
                <a:cs typeface="Times New Roman" panose="02020603050405020304" pitchFamily="18" charset="0"/>
              </a:rPr>
              <a:t>str</a:t>
            </a:r>
            <a:r>
              <a:rPr lang="zh-CN" altLang="en-US" dirty="0">
                <a:latin typeface="Times New Roman" panose="02020603050405020304" pitchFamily="18" charset="0"/>
                <a:cs typeface="Times New Roman" panose="02020603050405020304" pitchFamily="18" charset="0"/>
              </a:rPr>
              <a:t>字符串，且支持</a:t>
            </a:r>
            <a:r>
              <a:rPr lang="en-US" altLang="zh-CN" dirty="0">
                <a:latin typeface="Times New Roman" panose="02020603050405020304" pitchFamily="18" charset="0"/>
                <a:cs typeface="Times New Roman" panose="02020603050405020304" pitchFamily="18" charset="0"/>
              </a:rPr>
              <a:t>ascii  string[,string]…</a:t>
            </a:r>
            <a:r>
              <a:rPr lang="zh-CN" altLang="en-US" dirty="0">
                <a:latin typeface="Times New Roman" panose="02020603050405020304" pitchFamily="18" charset="0"/>
                <a:cs typeface="Times New Roman" panose="02020603050405020304" pitchFamily="18" charset="0"/>
              </a:rPr>
              <a:t>的形式，此时指令将会把字符串列表中的每个字符串存入到内存中连续的位置。</a:t>
            </a:r>
            <a:r>
              <a:rPr lang="en-US" altLang="zh-CN" dirty="0">
                <a:latin typeface="Times New Roman" panose="02020603050405020304" pitchFamily="18" charset="0"/>
                <a:cs typeface="Times New Roman" panose="02020603050405020304" pitchFamily="18" charset="0"/>
              </a:rPr>
              <a:t>ascii</a:t>
            </a:r>
            <a:r>
              <a:rPr lang="zh-CN" altLang="en-US" dirty="0">
                <a:latin typeface="Times New Roman" panose="02020603050405020304" pitchFamily="18" charset="0"/>
                <a:cs typeface="Times New Roman" panose="02020603050405020304" pitchFamily="18" charset="0"/>
              </a:rPr>
              <a:t>指令不为空填充字符串，必须在每个字符串周围加上引号，同时可以使用反斜杠字符。同时</a:t>
            </a:r>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还支持使用</a:t>
            </a:r>
            <a:r>
              <a:rPr lang="en-US" altLang="zh-CN" dirty="0">
                <a:latin typeface="Times New Roman" panose="02020603050405020304" pitchFamily="18" charset="0"/>
                <a:cs typeface="Times New Roman" panose="02020603050405020304" pitchFamily="18" charset="0"/>
              </a:rPr>
              <a:t>.asciiz str  </a:t>
            </a:r>
            <a:r>
              <a:rPr lang="zh-CN" altLang="en-US" dirty="0">
                <a:latin typeface="Times New Roman" panose="02020603050405020304" pitchFamily="18" charset="0"/>
                <a:cs typeface="Times New Roman" panose="02020603050405020304" pitchFamily="18" charset="0"/>
              </a:rPr>
              <a:t>存储字符串，该指令会额外在字符串的末尾添加</a:t>
            </a:r>
            <a:r>
              <a:rPr lang="en-US" altLang="zh-CN" dirty="0">
                <a:latin typeface="Times New Roman" panose="02020603050405020304" pitchFamily="18" charset="0"/>
                <a:cs typeface="Times New Roman" panose="02020603050405020304" pitchFamily="18" charset="0"/>
              </a:rPr>
              <a:t>null</a:t>
            </a:r>
            <a:r>
              <a:rPr lang="zh-CN" altLang="en-US" dirty="0">
                <a:latin typeface="Times New Roman" panose="02020603050405020304" pitchFamily="18" charset="0"/>
                <a:cs typeface="Times New Roman" panose="02020603050405020304" pitchFamily="18" charset="0"/>
              </a:rPr>
              <a:t>作为结束符。</a:t>
            </a:r>
          </a:p>
          <a:p>
            <a:endParaRPr lang="en-US" altLang="zh-CN"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6.  .byte  b1,…,bn  </a:t>
            </a:r>
            <a:r>
              <a:rPr lang="zh-CN" altLang="en-US" sz="2000" b="1" dirty="0">
                <a:latin typeface="Times New Roman" panose="02020603050405020304" pitchFamily="18" charset="0"/>
                <a:cs typeface="Times New Roman" panose="02020603050405020304" pitchFamily="18" charset="0"/>
              </a:rPr>
              <a:t>等一系列数据类型定义指令</a:t>
            </a:r>
            <a:endParaRPr lang="en-US" altLang="zh-CN" sz="2000"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这些指令将指令中的值按规定的数据长度存入存储空间。</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7.  .bgnb</a:t>
            </a:r>
            <a:r>
              <a:rPr lang="zh-CN" altLang="en-US" sz="2400" b="1" dirty="0">
                <a:latin typeface="Times New Roman" panose="02020603050405020304" pitchFamily="18" charset="0"/>
                <a:cs typeface="Times New Roman" panose="02020603050405020304" pitchFamily="18" charset="0"/>
              </a:rPr>
              <a:t>和</a:t>
            </a:r>
            <a:r>
              <a:rPr lang="en-US" altLang="zh-CN" sz="2400" b="1" dirty="0">
                <a:latin typeface="Times New Roman" panose="02020603050405020304" pitchFamily="18" charset="0"/>
                <a:cs typeface="Times New Roman" panose="02020603050405020304" pitchFamily="18" charset="0"/>
              </a:rPr>
              <a:t>.endb </a:t>
            </a:r>
            <a:r>
              <a:rPr lang="zh-CN" altLang="en-US" sz="2000" b="1" dirty="0">
                <a:latin typeface="Times New Roman" panose="02020603050405020304" pitchFamily="18" charset="0"/>
                <a:cs typeface="Times New Roman" panose="02020603050405020304" pitchFamily="18" charset="0"/>
              </a:rPr>
              <a:t>等一系列程序段落划分指令</a:t>
            </a:r>
            <a:endParaRPr lang="en-US" altLang="zh-CN" sz="2400"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这些指令可以将程序划分为一个个段落，可以帮助程序的汇编生成，也有助于开发人员的编程。如</a:t>
            </a:r>
            <a:r>
              <a:rPr lang="en-US" altLang="zh-CN" dirty="0">
                <a:latin typeface="Times New Roman" panose="02020603050405020304" pitchFamily="18" charset="0"/>
                <a:cs typeface="Times New Roman" panose="02020603050405020304" pitchFamily="18" charset="0"/>
              </a:rPr>
              <a:t>bgnb</a:t>
            </a:r>
            <a:r>
              <a:rPr lang="zh-CN" altLang="en-US" dirty="0">
                <a:latin typeface="Times New Roman" panose="02020603050405020304" pitchFamily="18" charset="0"/>
                <a:cs typeface="Times New Roman" panose="02020603050405020304" pitchFamily="18" charset="0"/>
              </a:rPr>
              <a:t>用于设置语言块的开始，</a:t>
            </a:r>
            <a:r>
              <a:rPr lang="en-US" altLang="zh-CN" dirty="0">
                <a:latin typeface="Times New Roman" panose="02020603050405020304" pitchFamily="18" charset="0"/>
                <a:cs typeface="Times New Roman" panose="02020603050405020304" pitchFamily="18" charset="0"/>
              </a:rPr>
              <a:t>endb</a:t>
            </a:r>
            <a:r>
              <a:rPr lang="zh-CN" altLang="en-US" dirty="0">
                <a:latin typeface="Times New Roman" panose="02020603050405020304" pitchFamily="18" charset="0"/>
                <a:cs typeface="Times New Roman" panose="02020603050405020304" pitchFamily="18" charset="0"/>
              </a:rPr>
              <a:t>用于设置语言块的结束。</a:t>
            </a:r>
            <a:r>
              <a:rPr lang="en-US" altLang="zh-CN" dirty="0">
                <a:latin typeface="Times New Roman" panose="02020603050405020304" pitchFamily="18" charset="0"/>
                <a:cs typeface="Times New Roman" panose="02020603050405020304" pitchFamily="18" charset="0"/>
              </a:rPr>
              <a:t>bgnb</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endb</a:t>
            </a:r>
            <a:r>
              <a:rPr lang="zh-CN" altLang="en-US" dirty="0">
                <a:latin typeface="Times New Roman" panose="02020603050405020304" pitchFamily="18" charset="0"/>
                <a:cs typeface="Times New Roman" panose="02020603050405020304" pitchFamily="18" charset="0"/>
              </a:rPr>
              <a:t>指令分隔了语言块和变量集。这两条指令的作用域可以是一个完整的程序，也可以是一个嵌套的作用域（如</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语言中的“</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块）。</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83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0" end="10"/>
                                            </p:txEl>
                                          </p:spTgt>
                                        </p:tgtEl>
                                        <p:attrNameLst>
                                          <p:attrName>style.visibility</p:attrName>
                                        </p:attrNameLst>
                                      </p:cBhvr>
                                      <p:to>
                                        <p:strVal val="visible"/>
                                      </p:to>
                                    </p:set>
                                    <p:animEffect transition="in" filter="fade">
                                      <p:cBhvr>
                                        <p:cTn id="34"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51</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37564" y="964588"/>
            <a:ext cx="11312461" cy="1446550"/>
          </a:xfrm>
          <a:prstGeom prst="rect">
            <a:avLst/>
          </a:prstGeom>
          <a:noFill/>
        </p:spPr>
        <p:txBody>
          <a:bodyPr wrap="square" rtlCol="0">
            <a:spAutoFit/>
          </a:bodyPr>
          <a:lstStyle/>
          <a:p>
            <a:pPr algn="just"/>
            <a:r>
              <a:rPr lang="zh-CN" altLang="en-US" sz="2400" b="1" dirty="0">
                <a:latin typeface="+mn-ea"/>
              </a:rPr>
              <a:t>练习</a:t>
            </a:r>
            <a:endParaRPr lang="en-US" altLang="zh-CN" sz="2400" b="1" dirty="0">
              <a:latin typeface="+mn-ea"/>
            </a:endParaRPr>
          </a:p>
          <a:p>
            <a:pPr algn="just"/>
            <a:endParaRPr lang="en-US" altLang="zh-CN" sz="2400" b="1" dirty="0">
              <a:latin typeface="+mn-ea"/>
            </a:endParaRPr>
          </a:p>
          <a:p>
            <a:pPr algn="just"/>
            <a:r>
              <a:rPr lang="en-US" altLang="zh-CN" sz="2000" dirty="0">
                <a:latin typeface="+mn-ea"/>
              </a:rPr>
              <a:t>	</a:t>
            </a:r>
            <a:r>
              <a:rPr lang="zh-CN" altLang="en-US" sz="2000" dirty="0">
                <a:latin typeface="+mn-ea"/>
              </a:rPr>
              <a:t>认识了数据段的作用和数据段定义中常用的一些伪指令后，尝试分析一下下面给出的数据段在使用小端存储模式的计算机中的存储映像。</a:t>
            </a:r>
            <a:endParaRPr lang="pt-BR" altLang="zh-CN"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F9C7AB9-455D-BC1A-E5BF-79E66A939484}"/>
              </a:ext>
            </a:extLst>
          </p:cNvPr>
          <p:cNvSpPr txBox="1"/>
          <p:nvPr/>
        </p:nvSpPr>
        <p:spPr>
          <a:xfrm>
            <a:off x="-38716" y="2449979"/>
            <a:ext cx="4489328" cy="3170099"/>
          </a:xfrm>
          <a:prstGeom prst="rect">
            <a:avLst/>
          </a:prstGeom>
          <a:noFill/>
        </p:spPr>
        <p:txBody>
          <a:bodyPr wrap="square" rtlCol="0">
            <a:spAutoFit/>
          </a:bodyPr>
          <a:lstStyle/>
          <a:p>
            <a:pPr algn="just">
              <a:lnSpc>
                <a:spcPct val="150000"/>
              </a:lnSpc>
            </a:pPr>
            <a:r>
              <a:rPr lang="en-US" altLang="zh-CN" sz="2000" dirty="0">
                <a:latin typeface="+mn-ea"/>
              </a:rPr>
              <a:t>	.data  0x10012000</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6">
                    <a:lumMod val="75000"/>
                  </a:schemeClr>
                </a:solidFill>
                <a:latin typeface="+mn-ea"/>
                <a:cs typeface="Times New Roman" panose="02020603050405020304" pitchFamily="18" charset="0"/>
              </a:rPr>
              <a:t>str1: .ascii “SDUCS”</a:t>
            </a:r>
          </a:p>
          <a:p>
            <a:pPr algn="just">
              <a:lnSpc>
                <a:spcPct val="150000"/>
              </a:lnSpc>
            </a:pPr>
            <a:r>
              <a:rPr lang="en-US" altLang="zh-CN" sz="2000" dirty="0">
                <a:latin typeface="+mn-ea"/>
                <a:cs typeface="Times New Roman" panose="02020603050405020304" pitchFamily="18" charset="0"/>
              </a:rPr>
              <a:t>	</a:t>
            </a:r>
            <a:r>
              <a:rPr lang="en-US" altLang="zh-CN" sz="2000" dirty="0">
                <a:solidFill>
                  <a:srgbClr val="0070C0"/>
                </a:solidFill>
                <a:latin typeface="+mn-ea"/>
                <a:cs typeface="Times New Roman" panose="02020603050405020304" pitchFamily="18" charset="0"/>
              </a:rPr>
              <a:t>str2: .asciiz  “SDUCS2022”</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2">
                    <a:lumMod val="75000"/>
                  </a:schemeClr>
                </a:solidFill>
                <a:latin typeface="+mn-ea"/>
                <a:cs typeface="Times New Roman" panose="02020603050405020304" pitchFamily="18" charset="0"/>
              </a:rPr>
              <a:t>b1: .byte 1,2,3,4</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4">
                    <a:lumMod val="50000"/>
                  </a:schemeClr>
                </a:solidFill>
                <a:latin typeface="+mn-ea"/>
                <a:cs typeface="Times New Roman" panose="02020603050405020304" pitchFamily="18" charset="0"/>
              </a:rPr>
              <a:t>h1: .half 1,2,3,4</a:t>
            </a:r>
          </a:p>
          <a:p>
            <a:pPr algn="just">
              <a:lnSpc>
                <a:spcPct val="150000"/>
              </a:lnSpc>
            </a:pPr>
            <a:r>
              <a:rPr lang="en-US" altLang="zh-CN" sz="2000" dirty="0">
                <a:latin typeface="+mn-ea"/>
                <a:cs typeface="Times New Roman" panose="02020603050405020304" pitchFamily="18" charset="0"/>
              </a:rPr>
              <a:t>	w1: .word 1,2,3,4		</a:t>
            </a:r>
          </a:p>
          <a:p>
            <a:pPr algn="just"/>
            <a:r>
              <a:rPr lang="en-US" altLang="zh-CN" sz="2000" dirty="0">
                <a:latin typeface="+mn-ea"/>
                <a:cs typeface="Times New Roman" panose="02020603050405020304" pitchFamily="18" charset="0"/>
              </a:rPr>
              <a:t>	  </a:t>
            </a:r>
            <a:endParaRPr lang="pt-BR" altLang="zh-CN" sz="2000" dirty="0">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F7E83A19-D4B3-BBF2-5F80-4A947D049086}"/>
              </a:ext>
            </a:extLst>
          </p:cNvPr>
          <p:cNvGraphicFramePr>
            <a:graphicFrameLocks noGrp="1"/>
          </p:cNvGraphicFramePr>
          <p:nvPr>
            <p:extLst>
              <p:ext uri="{D42A27DB-BD31-4B8C-83A1-F6EECF244321}">
                <p14:modId xmlns:p14="http://schemas.microsoft.com/office/powerpoint/2010/main" val="2305729076"/>
              </p:ext>
            </p:extLst>
          </p:nvPr>
        </p:nvGraphicFramePr>
        <p:xfrm>
          <a:off x="2904564" y="4162767"/>
          <a:ext cx="9031575" cy="1288041"/>
        </p:xfrm>
        <a:graphic>
          <a:graphicData uri="http://schemas.openxmlformats.org/drawingml/2006/table">
            <a:tbl>
              <a:tblPr firstRow="1" firstCol="1" bandRow="1"/>
              <a:tblGrid>
                <a:gridCol w="1147004">
                  <a:extLst>
                    <a:ext uri="{9D8B030D-6E8A-4147-A177-3AD203B41FA5}">
                      <a16:colId xmlns:a16="http://schemas.microsoft.com/office/drawing/2014/main" val="3241000"/>
                    </a:ext>
                  </a:extLst>
                </a:gridCol>
                <a:gridCol w="501815">
                  <a:extLst>
                    <a:ext uri="{9D8B030D-6E8A-4147-A177-3AD203B41FA5}">
                      <a16:colId xmlns:a16="http://schemas.microsoft.com/office/drawing/2014/main" val="1899666365"/>
                    </a:ext>
                  </a:extLst>
                </a:gridCol>
                <a:gridCol w="490953">
                  <a:extLst>
                    <a:ext uri="{9D8B030D-6E8A-4147-A177-3AD203B41FA5}">
                      <a16:colId xmlns:a16="http://schemas.microsoft.com/office/drawing/2014/main" val="2693617123"/>
                    </a:ext>
                  </a:extLst>
                </a:gridCol>
                <a:gridCol w="490953">
                  <a:extLst>
                    <a:ext uri="{9D8B030D-6E8A-4147-A177-3AD203B41FA5}">
                      <a16:colId xmlns:a16="http://schemas.microsoft.com/office/drawing/2014/main" val="3074320959"/>
                    </a:ext>
                  </a:extLst>
                </a:gridCol>
                <a:gridCol w="494211">
                  <a:extLst>
                    <a:ext uri="{9D8B030D-6E8A-4147-A177-3AD203B41FA5}">
                      <a16:colId xmlns:a16="http://schemas.microsoft.com/office/drawing/2014/main" val="904252855"/>
                    </a:ext>
                  </a:extLst>
                </a:gridCol>
                <a:gridCol w="490953">
                  <a:extLst>
                    <a:ext uri="{9D8B030D-6E8A-4147-A177-3AD203B41FA5}">
                      <a16:colId xmlns:a16="http://schemas.microsoft.com/office/drawing/2014/main" val="1791473997"/>
                    </a:ext>
                  </a:extLst>
                </a:gridCol>
                <a:gridCol w="489868">
                  <a:extLst>
                    <a:ext uri="{9D8B030D-6E8A-4147-A177-3AD203B41FA5}">
                      <a16:colId xmlns:a16="http://schemas.microsoft.com/office/drawing/2014/main" val="3528137305"/>
                    </a:ext>
                  </a:extLst>
                </a:gridCol>
                <a:gridCol w="490953">
                  <a:extLst>
                    <a:ext uri="{9D8B030D-6E8A-4147-A177-3AD203B41FA5}">
                      <a16:colId xmlns:a16="http://schemas.microsoft.com/office/drawing/2014/main" val="614369179"/>
                    </a:ext>
                  </a:extLst>
                </a:gridCol>
                <a:gridCol w="490953">
                  <a:extLst>
                    <a:ext uri="{9D8B030D-6E8A-4147-A177-3AD203B41FA5}">
                      <a16:colId xmlns:a16="http://schemas.microsoft.com/office/drawing/2014/main" val="2218032"/>
                    </a:ext>
                  </a:extLst>
                </a:gridCol>
                <a:gridCol w="490953">
                  <a:extLst>
                    <a:ext uri="{9D8B030D-6E8A-4147-A177-3AD203B41FA5}">
                      <a16:colId xmlns:a16="http://schemas.microsoft.com/office/drawing/2014/main" val="336864972"/>
                    </a:ext>
                  </a:extLst>
                </a:gridCol>
                <a:gridCol w="501815">
                  <a:extLst>
                    <a:ext uri="{9D8B030D-6E8A-4147-A177-3AD203B41FA5}">
                      <a16:colId xmlns:a16="http://schemas.microsoft.com/office/drawing/2014/main" val="3281714691"/>
                    </a:ext>
                  </a:extLst>
                </a:gridCol>
                <a:gridCol w="492037">
                  <a:extLst>
                    <a:ext uri="{9D8B030D-6E8A-4147-A177-3AD203B41FA5}">
                      <a16:colId xmlns:a16="http://schemas.microsoft.com/office/drawing/2014/main" val="2972042449"/>
                    </a:ext>
                  </a:extLst>
                </a:gridCol>
                <a:gridCol w="492037">
                  <a:extLst>
                    <a:ext uri="{9D8B030D-6E8A-4147-A177-3AD203B41FA5}">
                      <a16:colId xmlns:a16="http://schemas.microsoft.com/office/drawing/2014/main" val="1892878914"/>
                    </a:ext>
                  </a:extLst>
                </a:gridCol>
                <a:gridCol w="494211">
                  <a:extLst>
                    <a:ext uri="{9D8B030D-6E8A-4147-A177-3AD203B41FA5}">
                      <a16:colId xmlns:a16="http://schemas.microsoft.com/office/drawing/2014/main" val="2700831434"/>
                    </a:ext>
                  </a:extLst>
                </a:gridCol>
                <a:gridCol w="490953">
                  <a:extLst>
                    <a:ext uri="{9D8B030D-6E8A-4147-A177-3AD203B41FA5}">
                      <a16:colId xmlns:a16="http://schemas.microsoft.com/office/drawing/2014/main" val="3923448132"/>
                    </a:ext>
                  </a:extLst>
                </a:gridCol>
                <a:gridCol w="490953">
                  <a:extLst>
                    <a:ext uri="{9D8B030D-6E8A-4147-A177-3AD203B41FA5}">
                      <a16:colId xmlns:a16="http://schemas.microsoft.com/office/drawing/2014/main" val="1945152576"/>
                    </a:ext>
                  </a:extLst>
                </a:gridCol>
                <a:gridCol w="490953">
                  <a:extLst>
                    <a:ext uri="{9D8B030D-6E8A-4147-A177-3AD203B41FA5}">
                      <a16:colId xmlns:a16="http://schemas.microsoft.com/office/drawing/2014/main" val="248806764"/>
                    </a:ext>
                  </a:extLst>
                </a:gridCol>
              </a:tblGrid>
              <a:tr h="174034">
                <a:tc>
                  <a:txBody>
                    <a:bodyPr/>
                    <a:lstStyle/>
                    <a:p>
                      <a:pPr indent="127000" algn="ct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地址</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6</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9</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f</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051417"/>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10012000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indent="127000" algn="ctr"/>
                      <a:r>
                        <a:rPr lang="en-US" altLang="zh-CN"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44</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55</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43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727948059"/>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10012010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19068"/>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10012020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720405"/>
                  </a:ext>
                </a:extLst>
              </a:tr>
            </a:tbl>
          </a:graphicData>
        </a:graphic>
      </p:graphicFrame>
    </p:spTree>
    <p:extLst>
      <p:ext uri="{BB962C8B-B14F-4D97-AF65-F5344CB8AC3E}">
        <p14:creationId xmlns:p14="http://schemas.microsoft.com/office/powerpoint/2010/main" val="32857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汇编语言宏指令</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52</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546412"/>
            <a:ext cx="11559356" cy="4401205"/>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在汇编语言程序中，还存在着一种指令，这些指令不是必不可少的基础指令，但在汇编语言编程工作中发挥着巨大的作用，大大减轻了开发人员的工作量，那就是宏指令。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宏指令的核心在于宏，宏是源程序中一段具有独立功能的程序代码。</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宏将一段汇编符号指令序列整体定义为一条宏指令，只需要在源程序中进行一次定义，就可以多次的使用这段代码，而使用的时候只需要在对应位置添加一条宏指令语句就可以了。</a:t>
            </a:r>
            <a:r>
              <a:rPr lang="zh-CN" altLang="en-US" sz="2000" dirty="0">
                <a:latin typeface="Times New Roman" panose="02020603050405020304" pitchFamily="18" charset="0"/>
                <a:cs typeface="Times New Roman" panose="02020603050405020304" pitchFamily="18" charset="0"/>
              </a:rPr>
              <a:t>若在源程序中使用了宏与宏指令，则需要由宏汇编程序将各条宏汇编指令翻译为与宏指令相对应的汇编指令序列，即在源程序被汇编时，</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汇编程序将对每个宏调用进行宏展开</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在</a:t>
            </a:r>
            <a:r>
              <a:rPr lang="en-US" altLang="zh-CN" sz="2000" dirty="0">
                <a:latin typeface="+mn-ea"/>
                <a:cs typeface="Times New Roman" panose="02020603050405020304" pitchFamily="18" charset="0"/>
              </a:rPr>
              <a:t>X86</a:t>
            </a:r>
            <a:r>
              <a:rPr lang="zh-CN" altLang="en-US" sz="2000" dirty="0">
                <a:latin typeface="+mn-ea"/>
                <a:cs typeface="Times New Roman" panose="02020603050405020304" pitchFamily="18" charset="0"/>
              </a:rPr>
              <a:t>的汇编语言中，除了指令集架构提供的宏指令之外，开发人员也可以自己通过一组宏定义指令来实现宏指令的定义，但在</a:t>
            </a:r>
            <a:r>
              <a:rPr lang="en-US" altLang="zh-CN" sz="2000" dirty="0">
                <a:latin typeface="+mn-ea"/>
                <a:cs typeface="Times New Roman" panose="02020603050405020304" pitchFamily="18" charset="0"/>
              </a:rPr>
              <a:t>LoongArch</a:t>
            </a:r>
            <a:r>
              <a:rPr lang="zh-CN" altLang="en-US" sz="2000" dirty="0">
                <a:latin typeface="+mn-ea"/>
                <a:cs typeface="Times New Roman" panose="02020603050405020304" pitchFamily="18" charset="0"/>
              </a:rPr>
              <a:t>架构下，我们更多关注的是架构本身提供的宏指令支持。下面我们以</a:t>
            </a:r>
            <a:r>
              <a:rPr lang="en-US" altLang="zh-CN" sz="2000" dirty="0">
                <a:latin typeface="+mn-ea"/>
                <a:cs typeface="Times New Roman" panose="02020603050405020304" pitchFamily="18" charset="0"/>
              </a:rPr>
              <a:t>nop</a:t>
            </a:r>
            <a:r>
              <a:rPr lang="zh-CN" altLang="en-US" sz="2000" dirty="0">
                <a:latin typeface="+mn-ea"/>
                <a:cs typeface="Times New Roman" panose="02020603050405020304" pitchFamily="18" charset="0"/>
              </a:rPr>
              <a:t>指令为例，解释宏指令的工作原理：</a:t>
            </a:r>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在</a:t>
            </a:r>
            <a:r>
              <a:rPr lang="en-US" altLang="zh-CN" sz="2000" dirty="0">
                <a:latin typeface="+mn-ea"/>
                <a:cs typeface="Times New Roman" panose="02020603050405020304" pitchFamily="18" charset="0"/>
              </a:rPr>
              <a:t>LoongArch</a:t>
            </a:r>
            <a:r>
              <a:rPr lang="zh-CN" altLang="en-US" sz="2000" dirty="0">
                <a:latin typeface="+mn-ea"/>
                <a:cs typeface="Times New Roman" panose="02020603050405020304" pitchFamily="18" charset="0"/>
              </a:rPr>
              <a:t>的定义中，</a:t>
            </a:r>
            <a:r>
              <a:rPr lang="en-US" altLang="zh-CN" sz="2000" dirty="0">
                <a:latin typeface="+mn-ea"/>
                <a:cs typeface="Times New Roman" panose="02020603050405020304" pitchFamily="18" charset="0"/>
              </a:rPr>
              <a:t>nop</a:t>
            </a:r>
            <a:r>
              <a:rPr lang="zh-CN" altLang="en-US" sz="2000" dirty="0">
                <a:latin typeface="+mn-ea"/>
                <a:cs typeface="Times New Roman" panose="02020603050405020304" pitchFamily="18" charset="0"/>
              </a:rPr>
              <a:t>指令的功能是插入一条空指令而不做任何操作，要实现这一功能有很多的方式。在</a:t>
            </a:r>
            <a:r>
              <a:rPr lang="en-US" altLang="zh-CN" sz="2000" dirty="0">
                <a:latin typeface="+mn-ea"/>
                <a:cs typeface="Times New Roman" panose="02020603050405020304" pitchFamily="18" charset="0"/>
              </a:rPr>
              <a:t>RISC</a:t>
            </a:r>
            <a:r>
              <a:rPr lang="zh-CN" altLang="en-US" sz="2000" dirty="0">
                <a:latin typeface="+mn-ea"/>
                <a:cs typeface="Times New Roman" panose="02020603050405020304" pitchFamily="18" charset="0"/>
              </a:rPr>
              <a:t>指令集中这种可以借助其他指令完成的操作并不是必须的基础指令，所以</a:t>
            </a:r>
            <a:r>
              <a:rPr lang="en-US" altLang="zh-CN" sz="2000" dirty="0">
                <a:latin typeface="+mn-ea"/>
                <a:cs typeface="Times New Roman" panose="02020603050405020304" pitchFamily="18" charset="0"/>
              </a:rPr>
              <a:t>LoongArch</a:t>
            </a:r>
            <a:r>
              <a:rPr lang="zh-CN" altLang="en-US" sz="2000" dirty="0">
                <a:latin typeface="+mn-ea"/>
                <a:cs typeface="Times New Roman" panose="02020603050405020304" pitchFamily="18" charset="0"/>
              </a:rPr>
              <a:t>将其定义为宏指令支持。</a:t>
            </a:r>
            <a:r>
              <a:rPr lang="en-US" altLang="zh-CN" sz="2000" dirty="0">
                <a:latin typeface="+mn-ea"/>
                <a:cs typeface="Times New Roman" panose="02020603050405020304" pitchFamily="18" charset="0"/>
              </a:rPr>
              <a:t>LoongArch</a:t>
            </a:r>
            <a:r>
              <a:rPr lang="zh-CN" altLang="en-US" sz="2000" dirty="0">
                <a:latin typeface="+mn-ea"/>
                <a:cs typeface="Times New Roman" panose="02020603050405020304" pitchFamily="18" charset="0"/>
              </a:rPr>
              <a:t>编译器在编译</a:t>
            </a:r>
            <a:r>
              <a:rPr lang="en-US" altLang="zh-CN" sz="2000" dirty="0">
                <a:latin typeface="+mn-ea"/>
                <a:cs typeface="Times New Roman" panose="02020603050405020304" pitchFamily="18" charset="0"/>
              </a:rPr>
              <a:t>nop</a:t>
            </a:r>
            <a:r>
              <a:rPr lang="zh-CN" altLang="en-US" sz="2000" dirty="0">
                <a:latin typeface="+mn-ea"/>
                <a:cs typeface="Times New Roman" panose="02020603050405020304" pitchFamily="18" charset="0"/>
              </a:rPr>
              <a:t>指令时，会将其展开为</a:t>
            </a:r>
            <a:r>
              <a:rPr lang="zh-CN" altLang="en-US" sz="2000" dirty="0">
                <a:solidFill>
                  <a:schemeClr val="accent6">
                    <a:lumMod val="75000"/>
                  </a:schemeClr>
                </a:solidFill>
                <a:latin typeface="+mn-ea"/>
                <a:cs typeface="Times New Roman" panose="02020603050405020304" pitchFamily="18" charset="0"/>
              </a:rPr>
              <a:t>“</a:t>
            </a:r>
            <a:r>
              <a:rPr lang="en-US" altLang="zh-CN" sz="2000" dirty="0">
                <a:solidFill>
                  <a:schemeClr val="accent6">
                    <a:lumMod val="75000"/>
                  </a:schemeClr>
                </a:solidFill>
                <a:latin typeface="+mn-ea"/>
                <a:cs typeface="Times New Roman" panose="02020603050405020304" pitchFamily="18" charset="0"/>
              </a:rPr>
              <a:t>andi  $r0,$r0,0x0</a:t>
            </a:r>
            <a:r>
              <a:rPr lang="zh-CN" altLang="en-US" sz="2000" dirty="0">
                <a:solidFill>
                  <a:schemeClr val="accent6">
                    <a:lumMod val="75000"/>
                  </a:schemeClr>
                </a:solidFill>
                <a:latin typeface="+mn-ea"/>
                <a:cs typeface="Times New Roman" panose="02020603050405020304" pitchFamily="18" charset="0"/>
              </a:rPr>
              <a:t>”，</a:t>
            </a:r>
            <a:r>
              <a:rPr lang="zh-CN" altLang="en-US" sz="2000" dirty="0">
                <a:latin typeface="+mn-ea"/>
                <a:cs typeface="Times New Roman" panose="02020603050405020304" pitchFamily="18" charset="0"/>
              </a:rPr>
              <a:t>这样由于</a:t>
            </a:r>
            <a:r>
              <a:rPr lang="en-US" altLang="zh-CN" sz="2000" dirty="0">
                <a:latin typeface="+mn-ea"/>
                <a:cs typeface="Times New Roman" panose="02020603050405020304" pitchFamily="18" charset="0"/>
              </a:rPr>
              <a:t>r0</a:t>
            </a:r>
            <a:r>
              <a:rPr lang="zh-CN" altLang="en-US" sz="2000" dirty="0">
                <a:latin typeface="+mn-ea"/>
                <a:cs typeface="Times New Roman" panose="02020603050405020304" pitchFamily="18" charset="0"/>
              </a:rPr>
              <a:t>寄存器恒为</a:t>
            </a:r>
            <a:r>
              <a:rPr lang="en-US" altLang="zh-CN" sz="2000" dirty="0">
                <a:latin typeface="+mn-ea"/>
                <a:cs typeface="Times New Roman" panose="02020603050405020304" pitchFamily="18" charset="0"/>
              </a:rPr>
              <a:t>0</a:t>
            </a:r>
            <a:r>
              <a:rPr lang="zh-CN" altLang="en-US" sz="2000" dirty="0">
                <a:latin typeface="+mn-ea"/>
                <a:cs typeface="Times New Roman" panose="02020603050405020304" pitchFamily="18" charset="0"/>
              </a:rPr>
              <a:t>，该指令无任何意义，就相当于不进行任何操作。</a:t>
            </a:r>
            <a:endParaRPr lang="en-US" altLang="zh-CN" sz="2000" dirty="0">
              <a:latin typeface="+mn-ea"/>
              <a:cs typeface="Times New Roman" panose="02020603050405020304" pitchFamily="18" charset="0"/>
            </a:endParaRPr>
          </a:p>
        </p:txBody>
      </p:sp>
    </p:spTree>
    <p:extLst>
      <p:ext uri="{BB962C8B-B14F-4D97-AF65-F5344CB8AC3E}">
        <p14:creationId xmlns:p14="http://schemas.microsoft.com/office/powerpoint/2010/main" val="25304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86797"/>
            <a:ext cx="12192000" cy="5379415"/>
          </a:xfrm>
        </p:spPr>
        <p:txBody>
          <a:bodyPr/>
          <a:lstStyle/>
          <a:p>
            <a:r>
              <a:rPr lang="zh-CN" altLang="en-US" dirty="0"/>
              <a:t>过程调用的机器级表示</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16322" y="1985551"/>
            <a:ext cx="11559356" cy="3785652"/>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在过程调用的过程中会将数据以参数和返回值的形式与调用过程的相关操作一起在所涉及的函数间进行传递。除此之外在进入过程调用时会为过程的局部变量分配空间，并在调用退出时将这些空间进行释放。这种先进后出的逻辑天然适应于栈结构，所以人们使用</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程序栈</a:t>
            </a:r>
            <a:r>
              <a:rPr lang="zh-CN" altLang="en-US" sz="2000" dirty="0">
                <a:latin typeface="Times New Roman" panose="02020603050405020304" pitchFamily="18" charset="0"/>
                <a:cs typeface="Times New Roman" panose="02020603050405020304" pitchFamily="18" charset="0"/>
              </a:rPr>
              <a:t>来描述过程调用中的各个步骤。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C</a:t>
            </a:r>
            <a:r>
              <a:rPr lang="zh-CN" altLang="en-US" sz="2000" dirty="0">
                <a:latin typeface="Times New Roman" panose="02020603050405020304" pitchFamily="18" charset="0"/>
                <a:cs typeface="Times New Roman" panose="02020603050405020304" pitchFamily="18" charset="0"/>
              </a:rPr>
              <a:t>语言作为典型的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面向过程编程</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(Procedure Oriented Programming)</a:t>
            </a:r>
            <a:r>
              <a:rPr lang="zh-CN" altLang="en-US" sz="2000" dirty="0">
                <a:latin typeface="Times New Roman" panose="02020603050405020304" pitchFamily="18" charset="0"/>
                <a:cs typeface="Times New Roman" panose="02020603050405020304" pitchFamily="18" charset="0"/>
              </a:rPr>
              <a:t>语言很适合作为过程调用的分析模板，我们以</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语言为例进行过程调用的学习，过程调用既是</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语言中的函数调用。</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过程调用主要涉及三个方面的内容：</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传递控制</a:t>
            </a:r>
            <a:r>
              <a:rPr lang="zh-CN" altLang="en-US" sz="2000" dirty="0">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传递数据</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内存管理</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传递控制包括如何开始执行被调用过程的代码，并确保程序能够返回到调用开始的地方；</a:t>
            </a:r>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传递数据则要向被调用过程传递其所需要的参数并将调用过程的返回值传回调用过程；</a:t>
            </a:r>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而内存管理需要注意的则是在过程执行的过程中如何分配内存，以及在被调用过程执行完毕后及时释放其所消耗的内存。</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2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54</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16322" y="1192174"/>
            <a:ext cx="11559356" cy="4370427"/>
          </a:xfrm>
          <a:prstGeom prst="rect">
            <a:avLst/>
          </a:prstGeom>
          <a:noFill/>
        </p:spPr>
        <p:txBody>
          <a:bodyPr wrap="square" rtlCol="0">
            <a:spAutoFit/>
          </a:bodyPr>
          <a:lstStyle/>
          <a:p>
            <a:pPr algn="just"/>
            <a:endParaRPr lang="en-US" altLang="zh-CN"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语言的函数调用为例，假定进行调用操作的函数为</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，被调用的函数为包含一个参数的函数</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，则函数调用的步骤如下：</a:t>
            </a:r>
            <a:endParaRPr lang="en-US" altLang="zh-CN" sz="2000" dirty="0">
              <a:latin typeface="Times New Roman" panose="02020603050405020304" pitchFamily="18" charset="0"/>
              <a:cs typeface="Times New Roman" panose="02020603050405020304" pitchFamily="18" charset="0"/>
            </a:endParaRPr>
          </a:p>
          <a:p>
            <a:pPr algn="just"/>
            <a:endParaRPr lang="zh-CN" altLang="en-US"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		(1) L</a:t>
            </a:r>
            <a:r>
              <a:rPr lang="zh-CN" altLang="en-US" sz="2000" dirty="0">
                <a:latin typeface="Times New Roman" panose="02020603050405020304" pitchFamily="18" charset="0"/>
                <a:cs typeface="Times New Roman" panose="02020603050405020304" pitchFamily="18" charset="0"/>
              </a:rPr>
              <a:t>：函数</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能够访问到的地方放置入口参数，入口参数应该是一个实参。</a:t>
            </a:r>
          </a:p>
          <a:p>
            <a:pPr algn="just">
              <a:lnSpc>
                <a:spcPct val="150000"/>
              </a:lnSpc>
            </a:pPr>
            <a:r>
              <a:rPr lang="en-US" altLang="zh-CN" sz="2000" dirty="0">
                <a:latin typeface="Times New Roman" panose="02020603050405020304" pitchFamily="18" charset="0"/>
                <a:cs typeface="Times New Roman" panose="02020603050405020304" pitchFamily="18" charset="0"/>
              </a:rPr>
              <a:t>		(2) L</a:t>
            </a:r>
            <a:r>
              <a:rPr lang="zh-CN" altLang="en-US" sz="2000" dirty="0">
                <a:latin typeface="Times New Roman" panose="02020603050405020304" pitchFamily="18" charset="0"/>
                <a:cs typeface="Times New Roman" panose="02020603050405020304" pitchFamily="18" charset="0"/>
              </a:rPr>
              <a:t>：执行调用指令，</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保存函数的返回地址，然后</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将控制权转移给</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a:t>
            </a:r>
          </a:p>
          <a:p>
            <a:pPr algn="just">
              <a:lnSpc>
                <a:spcPct val="150000"/>
              </a:lnSpc>
            </a:pPr>
            <a:r>
              <a:rPr lang="en-US" altLang="zh-CN" sz="2000" dirty="0">
                <a:latin typeface="Times New Roman" panose="02020603050405020304" pitchFamily="18" charset="0"/>
                <a:cs typeface="Times New Roman" panose="02020603050405020304" pitchFamily="18" charset="0"/>
              </a:rPr>
              <a:t>		(3) M</a:t>
            </a:r>
            <a:r>
              <a:rPr lang="zh-CN" altLang="en-US" sz="2000" dirty="0">
                <a:latin typeface="Times New Roman" panose="02020603050405020304" pitchFamily="18" charset="0"/>
                <a:cs typeface="Times New Roman" panose="02020603050405020304" pitchFamily="18" charset="0"/>
              </a:rPr>
              <a:t>：</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M</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对</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的执行现场进行保存</a:t>
            </a:r>
            <a:r>
              <a:rPr lang="zh-CN" altLang="en-US" sz="2000" dirty="0">
                <a:latin typeface="Times New Roman" panose="02020603050405020304" pitchFamily="18" charset="0"/>
                <a:cs typeface="Times New Roman" panose="02020603050405020304" pitchFamily="18" charset="0"/>
              </a:rPr>
              <a:t>，且同时给自身要用的非静态局部变量分配存储空间。</a:t>
            </a:r>
          </a:p>
          <a:p>
            <a:pPr algn="just">
              <a:lnSpc>
                <a:spcPct val="150000"/>
              </a:lnSpc>
            </a:pPr>
            <a:r>
              <a:rPr lang="en-US" altLang="zh-CN" sz="2000" dirty="0">
                <a:latin typeface="Times New Roman" panose="02020603050405020304" pitchFamily="18" charset="0"/>
                <a:cs typeface="Times New Roman" panose="02020603050405020304" pitchFamily="18" charset="0"/>
              </a:rPr>
              <a:t>		(4) M</a:t>
            </a:r>
            <a:r>
              <a:rPr lang="zh-CN" altLang="en-US" sz="2000" dirty="0">
                <a:latin typeface="Times New Roman" panose="02020603050405020304" pitchFamily="18" charset="0"/>
                <a:cs typeface="Times New Roman" panose="02020603050405020304" pitchFamily="18" charset="0"/>
              </a:rPr>
              <a:t>：执行</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的函数体，实现调用功能。</a:t>
            </a:r>
          </a:p>
          <a:p>
            <a:pPr algn="just">
              <a:lnSpc>
                <a:spcPct val="150000"/>
              </a:lnSpc>
            </a:pPr>
            <a:r>
              <a:rPr lang="en-US" altLang="zh-CN" sz="2000" dirty="0">
                <a:latin typeface="Times New Roman" panose="02020603050405020304" pitchFamily="18" charset="0"/>
                <a:cs typeface="Times New Roman" panose="02020603050405020304" pitchFamily="18" charset="0"/>
              </a:rPr>
              <a:t>		(5) M</a:t>
            </a:r>
            <a:r>
              <a:rPr lang="zh-CN" altLang="en-US" sz="2000" dirty="0">
                <a:latin typeface="Times New Roman" panose="02020603050405020304" pitchFamily="18" charset="0"/>
                <a:cs typeface="Times New Roman" panose="02020603050405020304" pitchFamily="18" charset="0"/>
              </a:rPr>
              <a:t>：被调用函数执行完后进行恢复函数</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的现场，同时释放函数</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使用的局部变量空间。</a:t>
            </a:r>
          </a:p>
          <a:p>
            <a:pPr algn="just">
              <a:lnSpc>
                <a:spcPct val="150000"/>
              </a:lnSpc>
            </a:pPr>
            <a:r>
              <a:rPr lang="en-US" altLang="zh-CN" sz="2000" dirty="0">
                <a:latin typeface="Times New Roman" panose="02020603050405020304" pitchFamily="18" charset="0"/>
                <a:cs typeface="Times New Roman" panose="02020603050405020304" pitchFamily="18" charset="0"/>
              </a:rPr>
              <a:t>		(6) M</a:t>
            </a:r>
            <a:r>
              <a:rPr lang="zh-CN" altLang="en-US" sz="2000" dirty="0">
                <a:latin typeface="Times New Roman" panose="02020603050405020304" pitchFamily="18" charset="0"/>
                <a:cs typeface="Times New Roman" panose="02020603050405020304" pitchFamily="18" charset="0"/>
              </a:rPr>
              <a:t>：执行返回指令，取出返回地址等信息，并将控制权转移给</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p>
          <a:p>
            <a:pPr algn="just"/>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35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86797"/>
            <a:ext cx="12192000" cy="5379415"/>
          </a:xfrm>
        </p:spPr>
        <p:txBody>
          <a:bodyPr/>
          <a:lstStyle/>
          <a:p>
            <a:r>
              <a:rPr lang="zh-CN" altLang="en-US" dirty="0"/>
              <a:t>过程调用的中的堆栈和栈帧</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55</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79502" y="1596181"/>
            <a:ext cx="11032996" cy="4708981"/>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前面我们说到了人们用程序栈来描述过程调用，那么程序栈究竟是什么，它又是怎么工作的呢？</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在计算机中，</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程序栈</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(Call Stack)</a:t>
            </a:r>
            <a:r>
              <a:rPr lang="zh-CN" altLang="en-US" sz="2000" dirty="0">
                <a:latin typeface="Times New Roman" panose="02020603050405020304" pitchFamily="18" charset="0"/>
                <a:cs typeface="Times New Roman" panose="02020603050405020304" pitchFamily="18" charset="0"/>
              </a:rPr>
              <a:t>就是一块内存区域，这个区域内的数据满足先进后出的原则，而在这块区域中存放某个程序的正在运行函数的信息。程序栈由</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栈帧（</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Stack Frames</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组成，栈帧指的就是为单个过程分配的那一小部分的栈空间，所以每个栈帧就对应于一个未完成运行的函数。大部分计算机的参数传递，局部变量的分配和释放都是通过操纵程序栈来实现的。栈用来传递函数参数，存储返回地址信息，保存寄存器以供恢复调用前处理机状态。每次调用一个函数，都要为该次调用的函数实例分配栈空间，这也就形成了栈帧，即</a:t>
            </a:r>
            <a:r>
              <a:rPr lang="zh-CN" altLang="en-US" sz="2000" dirty="0">
                <a:solidFill>
                  <a:srgbClr val="0070C0"/>
                </a:solidFill>
                <a:latin typeface="Times New Roman" panose="02020603050405020304" pitchFamily="18" charset="0"/>
                <a:cs typeface="Times New Roman" panose="02020603050405020304" pitchFamily="18" charset="0"/>
              </a:rPr>
              <a:t>栈帧这个说法主要是为了描述函数调用关系的</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典型的栈帧组织方式中栈空间采用的是向下增长的方式，即从高地址空间向低地址空间增长。</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栈指针（</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Stack Pointer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始终指向的是栈顶的位置，</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帧指针（</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Frame Pointer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则是指向当前帧的起始位置。</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当前帧（</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Current Frame</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所示即为当前函数（被调用者）的帧，</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调用帧（</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Caller's Frame</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是当前函数的调用者的帧</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1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56</a:t>
            </a:fld>
            <a:endParaRPr lang="zh-CN" altLang="en-US"/>
          </a:p>
        </p:txBody>
      </p:sp>
      <p:graphicFrame>
        <p:nvGraphicFramePr>
          <p:cNvPr id="8" name="表格 8">
            <a:extLst>
              <a:ext uri="{FF2B5EF4-FFF2-40B4-BE49-F238E27FC236}">
                <a16:creationId xmlns:a16="http://schemas.microsoft.com/office/drawing/2014/main" id="{3D6A6E32-07F0-C36D-C80F-D94B464B00C7}"/>
              </a:ext>
            </a:extLst>
          </p:cNvPr>
          <p:cNvGraphicFramePr>
            <a:graphicFrameLocks noGrp="1"/>
          </p:cNvGraphicFramePr>
          <p:nvPr>
            <p:extLst>
              <p:ext uri="{D42A27DB-BD31-4B8C-83A1-F6EECF244321}">
                <p14:modId xmlns:p14="http://schemas.microsoft.com/office/powerpoint/2010/main" val="1654090932"/>
              </p:ext>
            </p:extLst>
          </p:nvPr>
        </p:nvGraphicFramePr>
        <p:xfrm>
          <a:off x="4253753" y="1371600"/>
          <a:ext cx="3684494" cy="5381625"/>
        </p:xfrm>
        <a:graphic>
          <a:graphicData uri="http://schemas.openxmlformats.org/drawingml/2006/table">
            <a:tbl>
              <a:tblPr firstRow="1" bandRow="1">
                <a:tableStyleId>{D7AC3CCA-C797-4891-BE02-D94E43425B78}</a:tableStyleId>
              </a:tblPr>
              <a:tblGrid>
                <a:gridCol w="3684494">
                  <a:extLst>
                    <a:ext uri="{9D8B030D-6E8A-4147-A177-3AD203B41FA5}">
                      <a16:colId xmlns:a16="http://schemas.microsoft.com/office/drawing/2014/main" val="1442664935"/>
                    </a:ext>
                  </a:extLst>
                </a:gridCol>
              </a:tblGrid>
              <a:tr h="635386">
                <a:tc>
                  <a:txBody>
                    <a:bodyPr/>
                    <a:lstStyle/>
                    <a:p>
                      <a:pPr algn="ctr">
                        <a:lnSpc>
                          <a:spcPct val="100000"/>
                        </a:lnSpc>
                      </a:pPr>
                      <a:r>
                        <a:rPr lang="en-US" altLang="zh-CN" sz="2800" dirty="0"/>
                        <a:t>…</a:t>
                      </a:r>
                      <a:endParaRPr lang="zh-CN" altLang="en-US" sz="2800" dirty="0"/>
                    </a:p>
                  </a:txBody>
                  <a:tcPr>
                    <a:noFill/>
                  </a:tcPr>
                </a:tc>
                <a:extLst>
                  <a:ext uri="{0D108BD9-81ED-4DB2-BD59-A6C34878D82A}">
                    <a16:rowId xmlns:a16="http://schemas.microsoft.com/office/drawing/2014/main" val="3209357008"/>
                  </a:ext>
                </a:extLst>
              </a:tr>
              <a:tr h="421587">
                <a:tc>
                  <a:txBody>
                    <a:bodyPr/>
                    <a:lstStyle/>
                    <a:p>
                      <a:pPr algn="ctr"/>
                      <a:r>
                        <a:rPr lang="zh-CN" altLang="en-US" dirty="0"/>
                        <a:t>寄存器和本地变量</a:t>
                      </a:r>
                    </a:p>
                  </a:txBody>
                  <a:tcPr>
                    <a:noFill/>
                  </a:tcPr>
                </a:tc>
                <a:extLst>
                  <a:ext uri="{0D108BD9-81ED-4DB2-BD59-A6C34878D82A}">
                    <a16:rowId xmlns:a16="http://schemas.microsoft.com/office/drawing/2014/main" val="1735201892"/>
                  </a:ext>
                </a:extLst>
              </a:tr>
              <a:tr h="375413">
                <a:tc>
                  <a:txBody>
                    <a:bodyPr/>
                    <a:lstStyle/>
                    <a:p>
                      <a:pPr algn="ctr"/>
                      <a:r>
                        <a:rPr lang="en-US" altLang="zh-CN" sz="1600" b="1" dirty="0"/>
                        <a:t>…</a:t>
                      </a:r>
                      <a:endParaRPr lang="zh-CN" altLang="en-US" sz="1600" b="1" dirty="0"/>
                    </a:p>
                  </a:txBody>
                  <a:tcPr>
                    <a:noFill/>
                  </a:tcPr>
                </a:tc>
                <a:extLst>
                  <a:ext uri="{0D108BD9-81ED-4DB2-BD59-A6C34878D82A}">
                    <a16:rowId xmlns:a16="http://schemas.microsoft.com/office/drawing/2014/main" val="1786493351"/>
                  </a:ext>
                </a:extLst>
              </a:tr>
              <a:tr h="409540">
                <a:tc>
                  <a:txBody>
                    <a:bodyPr/>
                    <a:lstStyle/>
                    <a:p>
                      <a:pPr algn="ctr"/>
                      <a:r>
                        <a:rPr lang="zh-CN" altLang="en-US" dirty="0"/>
                        <a:t>参数</a:t>
                      </a:r>
                      <a:r>
                        <a:rPr lang="en-US" altLang="zh-CN" dirty="0"/>
                        <a:t>n</a:t>
                      </a:r>
                      <a:endParaRPr lang="zh-CN" altLang="en-US" dirty="0"/>
                    </a:p>
                  </a:txBody>
                  <a:tcPr>
                    <a:noFill/>
                  </a:tcPr>
                </a:tc>
                <a:extLst>
                  <a:ext uri="{0D108BD9-81ED-4DB2-BD59-A6C34878D82A}">
                    <a16:rowId xmlns:a16="http://schemas.microsoft.com/office/drawing/2014/main" val="718477142"/>
                  </a:ext>
                </a:extLst>
              </a:tr>
              <a:tr h="375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a:t>
                      </a:r>
                      <a:endParaRPr lang="zh-CN" altLang="en-US" sz="1600" b="1" dirty="0"/>
                    </a:p>
                  </a:txBody>
                  <a:tcPr>
                    <a:noFill/>
                  </a:tcPr>
                </a:tc>
                <a:extLst>
                  <a:ext uri="{0D108BD9-81ED-4DB2-BD59-A6C34878D82A}">
                    <a16:rowId xmlns:a16="http://schemas.microsoft.com/office/drawing/2014/main" val="3191169432"/>
                  </a:ext>
                </a:extLst>
              </a:tr>
              <a:tr h="409540">
                <a:tc>
                  <a:txBody>
                    <a:bodyPr/>
                    <a:lstStyle/>
                    <a:p>
                      <a:pPr algn="ctr"/>
                      <a:r>
                        <a:rPr lang="zh-CN" altLang="en-US" dirty="0"/>
                        <a:t>参数</a:t>
                      </a:r>
                      <a:r>
                        <a:rPr lang="en-US" altLang="zh-CN" dirty="0"/>
                        <a:t>1</a:t>
                      </a:r>
                      <a:endParaRPr lang="zh-CN" altLang="en-US" dirty="0"/>
                    </a:p>
                  </a:txBody>
                  <a:tcPr>
                    <a:noFill/>
                  </a:tcPr>
                </a:tc>
                <a:extLst>
                  <a:ext uri="{0D108BD9-81ED-4DB2-BD59-A6C34878D82A}">
                    <a16:rowId xmlns:a16="http://schemas.microsoft.com/office/drawing/2014/main" val="5793836"/>
                  </a:ext>
                </a:extLst>
              </a:tr>
              <a:tr h="409540">
                <a:tc>
                  <a:txBody>
                    <a:bodyPr/>
                    <a:lstStyle/>
                    <a:p>
                      <a:pPr algn="ctr"/>
                      <a:r>
                        <a:rPr lang="zh-CN" altLang="en-US" dirty="0"/>
                        <a:t>返回地址</a:t>
                      </a:r>
                    </a:p>
                  </a:txBody>
                  <a:tcPr>
                    <a:noFill/>
                  </a:tcPr>
                </a:tc>
                <a:extLst>
                  <a:ext uri="{0D108BD9-81ED-4DB2-BD59-A6C34878D82A}">
                    <a16:rowId xmlns:a16="http://schemas.microsoft.com/office/drawing/2014/main" val="1869726390"/>
                  </a:ext>
                </a:extLst>
              </a:tr>
              <a:tr h="409540">
                <a:tc>
                  <a:txBody>
                    <a:bodyPr/>
                    <a:lstStyle/>
                    <a:p>
                      <a:pPr algn="ctr"/>
                      <a:r>
                        <a:rPr lang="zh-CN" altLang="en-US" dirty="0"/>
                        <a:t>被保存的寄存器</a:t>
                      </a:r>
                    </a:p>
                  </a:txBody>
                  <a:tcPr>
                    <a:noFill/>
                  </a:tcPr>
                </a:tc>
                <a:extLst>
                  <a:ext uri="{0D108BD9-81ED-4DB2-BD59-A6C34878D82A}">
                    <a16:rowId xmlns:a16="http://schemas.microsoft.com/office/drawing/2014/main" val="873426248"/>
                  </a:ext>
                </a:extLst>
              </a:tr>
              <a:tr h="375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a:t>
                      </a:r>
                      <a:endParaRPr lang="zh-CN" altLang="en-US" sz="1600" b="1" dirty="0"/>
                    </a:p>
                  </a:txBody>
                  <a:tcPr>
                    <a:noFill/>
                  </a:tcPr>
                </a:tc>
                <a:extLst>
                  <a:ext uri="{0D108BD9-81ED-4DB2-BD59-A6C34878D82A}">
                    <a16:rowId xmlns:a16="http://schemas.microsoft.com/office/drawing/2014/main" val="1246592070"/>
                  </a:ext>
                </a:extLst>
              </a:tr>
              <a:tr h="409540">
                <a:tc>
                  <a:txBody>
                    <a:bodyPr/>
                    <a:lstStyle/>
                    <a:p>
                      <a:pPr algn="ctr"/>
                      <a:r>
                        <a:rPr lang="zh-CN" altLang="en-US" dirty="0"/>
                        <a:t>本地变量和临时变量</a:t>
                      </a:r>
                    </a:p>
                  </a:txBody>
                  <a:tcPr>
                    <a:noFill/>
                  </a:tcPr>
                </a:tc>
                <a:extLst>
                  <a:ext uri="{0D108BD9-81ED-4DB2-BD59-A6C34878D82A}">
                    <a16:rowId xmlns:a16="http://schemas.microsoft.com/office/drawing/2014/main" val="3539252852"/>
                  </a:ext>
                </a:extLst>
              </a:tr>
              <a:tr h="375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a:t>
                      </a:r>
                      <a:endParaRPr lang="zh-CN" altLang="en-US" sz="1600" b="1" dirty="0"/>
                    </a:p>
                  </a:txBody>
                  <a:tcPr>
                    <a:noFill/>
                  </a:tcPr>
                </a:tc>
                <a:extLst>
                  <a:ext uri="{0D108BD9-81ED-4DB2-BD59-A6C34878D82A}">
                    <a16:rowId xmlns:a16="http://schemas.microsoft.com/office/drawing/2014/main" val="1241561063"/>
                  </a:ext>
                </a:extLst>
              </a:tr>
              <a:tr h="362137">
                <a:tc>
                  <a:txBody>
                    <a:bodyPr/>
                    <a:lstStyle/>
                    <a:p>
                      <a:pPr algn="ctr"/>
                      <a:r>
                        <a:rPr lang="zh-CN" altLang="en-US" dirty="0"/>
                        <a:t>嵌套调用的下一级参数列表</a:t>
                      </a:r>
                    </a:p>
                  </a:txBody>
                  <a:tcPr>
                    <a:noFill/>
                  </a:tcPr>
                </a:tc>
                <a:extLst>
                  <a:ext uri="{0D108BD9-81ED-4DB2-BD59-A6C34878D82A}">
                    <a16:rowId xmlns:a16="http://schemas.microsoft.com/office/drawing/2014/main" val="2963081917"/>
                  </a:ext>
                </a:extLst>
              </a:tr>
              <a:tr h="409540">
                <a:tc>
                  <a:txBody>
                    <a:bodyPr/>
                    <a:lstStyle/>
                    <a:p>
                      <a:pPr algn="ctr"/>
                      <a:endParaRPr lang="zh-CN" altLang="en-US" dirty="0"/>
                    </a:p>
                  </a:txBody>
                  <a:tcPr>
                    <a:noFill/>
                  </a:tcPr>
                </a:tc>
                <a:extLst>
                  <a:ext uri="{0D108BD9-81ED-4DB2-BD59-A6C34878D82A}">
                    <a16:rowId xmlns:a16="http://schemas.microsoft.com/office/drawing/2014/main" val="1743337604"/>
                  </a:ext>
                </a:extLst>
              </a:tr>
            </a:tbl>
          </a:graphicData>
        </a:graphic>
      </p:graphicFrame>
      <p:sp>
        <p:nvSpPr>
          <p:cNvPr id="9" name="文本框 8">
            <a:extLst>
              <a:ext uri="{FF2B5EF4-FFF2-40B4-BE49-F238E27FC236}">
                <a16:creationId xmlns:a16="http://schemas.microsoft.com/office/drawing/2014/main" id="{1992E107-D0E8-9DCA-4C88-F6973D2CC6B9}"/>
              </a:ext>
            </a:extLst>
          </p:cNvPr>
          <p:cNvSpPr txBox="1"/>
          <p:nvPr/>
        </p:nvSpPr>
        <p:spPr>
          <a:xfrm>
            <a:off x="5302250" y="1002268"/>
            <a:ext cx="1587500"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栈底</a:t>
            </a:r>
          </a:p>
        </p:txBody>
      </p:sp>
      <p:sp>
        <p:nvSpPr>
          <p:cNvPr id="10" name="文本框 9">
            <a:extLst>
              <a:ext uri="{FF2B5EF4-FFF2-40B4-BE49-F238E27FC236}">
                <a16:creationId xmlns:a16="http://schemas.microsoft.com/office/drawing/2014/main" id="{4CF47037-2EE9-FFC7-51AD-9D4896C5DA30}"/>
              </a:ext>
            </a:extLst>
          </p:cNvPr>
          <p:cNvSpPr txBox="1"/>
          <p:nvPr/>
        </p:nvSpPr>
        <p:spPr>
          <a:xfrm>
            <a:off x="2666253" y="1110413"/>
            <a:ext cx="1587500"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高地址</a:t>
            </a:r>
          </a:p>
        </p:txBody>
      </p:sp>
      <p:sp>
        <p:nvSpPr>
          <p:cNvPr id="11" name="文本框 10">
            <a:extLst>
              <a:ext uri="{FF2B5EF4-FFF2-40B4-BE49-F238E27FC236}">
                <a16:creationId xmlns:a16="http://schemas.microsoft.com/office/drawing/2014/main" id="{E36F6DD2-8163-800B-4CC8-F8657F2118B0}"/>
              </a:ext>
            </a:extLst>
          </p:cNvPr>
          <p:cNvSpPr txBox="1"/>
          <p:nvPr/>
        </p:nvSpPr>
        <p:spPr>
          <a:xfrm>
            <a:off x="2666253" y="6526573"/>
            <a:ext cx="1587500"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低地址</a:t>
            </a:r>
          </a:p>
        </p:txBody>
      </p:sp>
      <p:sp>
        <p:nvSpPr>
          <p:cNvPr id="12" name="文本框 11">
            <a:extLst>
              <a:ext uri="{FF2B5EF4-FFF2-40B4-BE49-F238E27FC236}">
                <a16:creationId xmlns:a16="http://schemas.microsoft.com/office/drawing/2014/main" id="{C3573CD0-509C-733D-8456-4E5F34AE8B45}"/>
              </a:ext>
            </a:extLst>
          </p:cNvPr>
          <p:cNvSpPr txBox="1"/>
          <p:nvPr/>
        </p:nvSpPr>
        <p:spPr>
          <a:xfrm>
            <a:off x="2743573" y="6157241"/>
            <a:ext cx="900953" cy="369332"/>
          </a:xfrm>
          <a:prstGeom prst="rect">
            <a:avLst/>
          </a:prstGeom>
          <a:noFill/>
        </p:spPr>
        <p:txBody>
          <a:bodyPr wrap="square" rtlCol="0">
            <a:spAutoFit/>
          </a:bodyPr>
          <a:lstStyle/>
          <a:p>
            <a:pPr algn="ctr"/>
            <a:r>
              <a:rPr lang="zh-CN" altLang="en-US" dirty="0">
                <a:solidFill>
                  <a:srgbClr val="0070C0"/>
                </a:solidFill>
                <a:latin typeface="Times New Roman" panose="02020603050405020304" pitchFamily="18" charset="0"/>
                <a:cs typeface="Times New Roman" panose="02020603050405020304" pitchFamily="18" charset="0"/>
              </a:rPr>
              <a:t>栈指针</a:t>
            </a:r>
          </a:p>
        </p:txBody>
      </p:sp>
      <p:sp>
        <p:nvSpPr>
          <p:cNvPr id="13" name="文本框 12">
            <a:extLst>
              <a:ext uri="{FF2B5EF4-FFF2-40B4-BE49-F238E27FC236}">
                <a16:creationId xmlns:a16="http://schemas.microsoft.com/office/drawing/2014/main" id="{06DCE583-FDE0-0B7D-5EC7-D9F650E85F50}"/>
              </a:ext>
            </a:extLst>
          </p:cNvPr>
          <p:cNvSpPr txBox="1"/>
          <p:nvPr/>
        </p:nvSpPr>
        <p:spPr>
          <a:xfrm>
            <a:off x="2743574" y="3818493"/>
            <a:ext cx="900953" cy="369332"/>
          </a:xfrm>
          <a:prstGeom prst="rect">
            <a:avLst/>
          </a:prstGeom>
          <a:noFill/>
        </p:spPr>
        <p:txBody>
          <a:bodyPr wrap="square" rtlCol="0">
            <a:spAutoFit/>
          </a:bodyPr>
          <a:lstStyle/>
          <a:p>
            <a:pPr algn="ctr"/>
            <a:r>
              <a:rPr lang="zh-CN" altLang="en-US" dirty="0">
                <a:solidFill>
                  <a:srgbClr val="0070C0"/>
                </a:solidFill>
                <a:latin typeface="Times New Roman" panose="02020603050405020304" pitchFamily="18" charset="0"/>
                <a:cs typeface="Times New Roman" panose="02020603050405020304" pitchFamily="18" charset="0"/>
              </a:rPr>
              <a:t>帧指针</a:t>
            </a:r>
          </a:p>
        </p:txBody>
      </p:sp>
      <p:cxnSp>
        <p:nvCxnSpPr>
          <p:cNvPr id="15" name="直接箭头连接符 14">
            <a:extLst>
              <a:ext uri="{FF2B5EF4-FFF2-40B4-BE49-F238E27FC236}">
                <a16:creationId xmlns:a16="http://schemas.microsoft.com/office/drawing/2014/main" id="{AD0520D7-94AB-6999-DD25-55D343FA2211}"/>
              </a:ext>
            </a:extLst>
          </p:cNvPr>
          <p:cNvCxnSpPr>
            <a:cxnSpLocks/>
            <a:stCxn id="13" idx="3"/>
          </p:cNvCxnSpPr>
          <p:nvPr/>
        </p:nvCxnSpPr>
        <p:spPr>
          <a:xfrm>
            <a:off x="3644527" y="4003159"/>
            <a:ext cx="609226"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C6013977-9B24-2412-FA33-03C9EB32DFC0}"/>
              </a:ext>
            </a:extLst>
          </p:cNvPr>
          <p:cNvCxnSpPr>
            <a:cxnSpLocks/>
          </p:cNvCxnSpPr>
          <p:nvPr/>
        </p:nvCxnSpPr>
        <p:spPr>
          <a:xfrm>
            <a:off x="3644527" y="6319166"/>
            <a:ext cx="609226"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9126444-AD32-C58F-10AF-7EE8E01D0D7A}"/>
              </a:ext>
            </a:extLst>
          </p:cNvPr>
          <p:cNvCxnSpPr>
            <a:cxnSpLocks/>
          </p:cNvCxnSpPr>
          <p:nvPr/>
        </p:nvCxnSpPr>
        <p:spPr>
          <a:xfrm>
            <a:off x="7938247" y="1371600"/>
            <a:ext cx="133275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CDA50FBF-06AF-8A94-D293-CB75D3E2D402}"/>
              </a:ext>
            </a:extLst>
          </p:cNvPr>
          <p:cNvCxnSpPr>
            <a:cxnSpLocks/>
          </p:cNvCxnSpPr>
          <p:nvPr/>
        </p:nvCxnSpPr>
        <p:spPr>
          <a:xfrm>
            <a:off x="7938246" y="2006600"/>
            <a:ext cx="133275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a:extLst>
              <a:ext uri="{FF2B5EF4-FFF2-40B4-BE49-F238E27FC236}">
                <a16:creationId xmlns:a16="http://schemas.microsoft.com/office/drawing/2014/main" id="{7AC5FA51-DC6B-41EB-6021-6630128885A0}"/>
              </a:ext>
            </a:extLst>
          </p:cNvPr>
          <p:cNvCxnSpPr>
            <a:cxnSpLocks/>
          </p:cNvCxnSpPr>
          <p:nvPr/>
        </p:nvCxnSpPr>
        <p:spPr>
          <a:xfrm>
            <a:off x="7938246" y="3990459"/>
            <a:ext cx="133275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ED91061C-524C-130F-1FA0-ACB536B000AA}"/>
              </a:ext>
            </a:extLst>
          </p:cNvPr>
          <p:cNvCxnSpPr>
            <a:cxnSpLocks/>
          </p:cNvCxnSpPr>
          <p:nvPr/>
        </p:nvCxnSpPr>
        <p:spPr>
          <a:xfrm>
            <a:off x="7938246" y="6341907"/>
            <a:ext cx="133275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本框 24">
            <a:extLst>
              <a:ext uri="{FF2B5EF4-FFF2-40B4-BE49-F238E27FC236}">
                <a16:creationId xmlns:a16="http://schemas.microsoft.com/office/drawing/2014/main" id="{E1D892AB-E3B0-F9AE-093D-D360CF245519}"/>
              </a:ext>
            </a:extLst>
          </p:cNvPr>
          <p:cNvSpPr txBox="1"/>
          <p:nvPr/>
        </p:nvSpPr>
        <p:spPr>
          <a:xfrm>
            <a:off x="7938246" y="1510979"/>
            <a:ext cx="1587500"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较早的帧</a:t>
            </a:r>
          </a:p>
        </p:txBody>
      </p:sp>
      <p:sp>
        <p:nvSpPr>
          <p:cNvPr id="26" name="文本框 25">
            <a:extLst>
              <a:ext uri="{FF2B5EF4-FFF2-40B4-BE49-F238E27FC236}">
                <a16:creationId xmlns:a16="http://schemas.microsoft.com/office/drawing/2014/main" id="{6719BBC5-4665-8163-2AEB-5F12D73D6F4A}"/>
              </a:ext>
            </a:extLst>
          </p:cNvPr>
          <p:cNvSpPr txBox="1"/>
          <p:nvPr/>
        </p:nvSpPr>
        <p:spPr>
          <a:xfrm>
            <a:off x="7979717" y="2756663"/>
            <a:ext cx="1587500"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调用帧</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（调用者的帧）</a:t>
            </a:r>
          </a:p>
        </p:txBody>
      </p:sp>
      <p:sp>
        <p:nvSpPr>
          <p:cNvPr id="27" name="文本框 26">
            <a:extLst>
              <a:ext uri="{FF2B5EF4-FFF2-40B4-BE49-F238E27FC236}">
                <a16:creationId xmlns:a16="http://schemas.microsoft.com/office/drawing/2014/main" id="{D4E022FC-08C1-73C1-AE2D-925FDDC58B48}"/>
              </a:ext>
            </a:extLst>
          </p:cNvPr>
          <p:cNvSpPr txBox="1"/>
          <p:nvPr/>
        </p:nvSpPr>
        <p:spPr>
          <a:xfrm>
            <a:off x="7834040" y="4910744"/>
            <a:ext cx="1878854"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当前帧</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（被调用者的帧）</a:t>
            </a:r>
          </a:p>
        </p:txBody>
      </p:sp>
    </p:spTree>
    <p:extLst>
      <p:ext uri="{BB962C8B-B14F-4D97-AF65-F5344CB8AC3E}">
        <p14:creationId xmlns:p14="http://schemas.microsoft.com/office/powerpoint/2010/main" val="8543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25" grpId="0"/>
      <p:bldP spid="26"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57</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477902" y="1354881"/>
            <a:ext cx="11032996" cy="4708981"/>
          </a:xfrm>
          <a:prstGeom prst="rect">
            <a:avLst/>
          </a:prstGeom>
          <a:noFill/>
        </p:spPr>
        <p:txBody>
          <a:bodyPr wrap="square" rtlCol="0">
            <a:spAutoFit/>
          </a:bodyPr>
          <a:lstStyle/>
          <a:p>
            <a:pPr algn="just"/>
            <a:r>
              <a:rPr lang="en-US" altLang="zh-CN" sz="1800" b="0" dirty="0">
                <a:latin typeface="+mn-ea"/>
              </a:rPr>
              <a:t>	</a:t>
            </a:r>
            <a:r>
              <a:rPr lang="zh-CN" altLang="en-US" sz="1800" b="0" dirty="0">
                <a:latin typeface="+mn-ea"/>
              </a:rPr>
              <a:t>我们以一个简单的函数调用为例，来看看汇编语言是怎么体现函数的调用关系的：</a:t>
            </a:r>
            <a:endParaRPr lang="en-US" altLang="zh-CN" dirty="0">
              <a:latin typeface="+mn-ea"/>
            </a:endParaRPr>
          </a:p>
          <a:p>
            <a:pPr indent="266700" algn="just"/>
            <a:endParaRPr lang="en-US" altLang="zh-CN" sz="2400" dirty="0">
              <a:latin typeface="Times New Roman" panose="02020603050405020304" pitchFamily="18" charset="0"/>
              <a:cs typeface="Times New Roman" panose="02020603050405020304" pitchFamily="18" charset="0"/>
            </a:endParaRPr>
          </a:p>
          <a:p>
            <a:pPr indent="266700" algn="just"/>
            <a:r>
              <a:rPr lang="en-US" altLang="zh-CN" sz="2400" dirty="0">
                <a:latin typeface="Times New Roman" panose="02020603050405020304" pitchFamily="18" charset="0"/>
                <a:cs typeface="Times New Roman" panose="02020603050405020304" pitchFamily="18" charset="0"/>
              </a:rPr>
              <a:t>		</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int add(int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int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int caller(void)</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int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tmp1</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 128,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tmp2</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 256;</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int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sum_value</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add(</a:t>
            </a:r>
            <a:r>
              <a:rPr lang="en-US" altLang="zh-CN" sz="2400" i="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tmp1</a:t>
            </a:r>
            <a:r>
              <a:rPr lang="en-US" altLang="zh-CN" sz="2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tmp2</a:t>
            </a:r>
            <a:r>
              <a:rPr lang="en-US" altLang="zh-CN" sz="2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400" i="1" kern="100" dirty="0">
                <a:effectLst/>
                <a:latin typeface="Times New Roman" panose="02020603050405020304" pitchFamily="18" charset="0"/>
                <a:ea typeface="宋体" panose="02010600030101010101" pitchFamily="2" charset="-122"/>
                <a:cs typeface="Times New Roman" panose="02020603050405020304" pitchFamily="18" charset="0"/>
              </a:rPr>
              <a:t>sum_value</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effectLst/>
                <a:latin typeface="Times New Roman" panose="02020603050405020304" pitchFamily="18" charset="0"/>
                <a:cs typeface="Times New Roman" panose="02020603050405020304" pitchFamily="18" charset="0"/>
              </a:rPr>
              <a:t>		}</a:t>
            </a:r>
            <a:br>
              <a:rPr lang="en-US" altLang="zh-CN" sz="1800" b="0" dirty="0">
                <a:latin typeface="+mn-ea"/>
              </a:rPr>
            </a:br>
            <a:r>
              <a:rPr lang="en-US" altLang="zh-CN" sz="1800" b="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11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58</a:t>
            </a:fld>
            <a:endParaRPr lang="zh-CN" altLang="en-US"/>
          </a:p>
        </p:txBody>
      </p:sp>
      <p:sp>
        <p:nvSpPr>
          <p:cNvPr id="5" name="文本框 4">
            <a:extLst>
              <a:ext uri="{FF2B5EF4-FFF2-40B4-BE49-F238E27FC236}">
                <a16:creationId xmlns:a16="http://schemas.microsoft.com/office/drawing/2014/main" id="{18D5996E-BBF8-3B02-FF71-116C5514B00C}"/>
              </a:ext>
            </a:extLst>
          </p:cNvPr>
          <p:cNvSpPr txBox="1"/>
          <p:nvPr/>
        </p:nvSpPr>
        <p:spPr>
          <a:xfrm>
            <a:off x="316322" y="1160051"/>
            <a:ext cx="11559356" cy="707886"/>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caller</a:t>
            </a:r>
            <a:r>
              <a:rPr lang="zh-CN" altLang="en-US" sz="2000" dirty="0">
                <a:latin typeface="Times New Roman" panose="02020603050405020304" pitchFamily="18" charset="0"/>
                <a:cs typeface="Times New Roman" panose="02020603050405020304" pitchFamily="18" charset="0"/>
              </a:rPr>
              <a:t>函数的对应的汇编代码中，我们可以看到它在调用之前做了以下工作：</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p:txBody>
      </p:sp>
      <p:sp>
        <p:nvSpPr>
          <p:cNvPr id="7" name="文本框 6">
            <a:extLst>
              <a:ext uri="{FF2B5EF4-FFF2-40B4-BE49-F238E27FC236}">
                <a16:creationId xmlns:a16="http://schemas.microsoft.com/office/drawing/2014/main" id="{F175FB1E-1635-8D6D-5454-D0A00E61B76F}"/>
              </a:ext>
            </a:extLst>
          </p:cNvPr>
          <p:cNvSpPr txBox="1"/>
          <p:nvPr/>
        </p:nvSpPr>
        <p:spPr>
          <a:xfrm>
            <a:off x="665807" y="1867937"/>
            <a:ext cx="8617893" cy="1200329"/>
          </a:xfrm>
          <a:prstGeom prst="rect">
            <a:avLst/>
          </a:prstGeom>
          <a:noFill/>
        </p:spPr>
        <p:txBody>
          <a:bodyPr wrap="square">
            <a:spAutoFit/>
          </a:bodyPr>
          <a:lstStyle/>
          <a:p>
            <a:pPr indent="127000" algn="just"/>
            <a:r>
              <a:rPr lang="en-US" altLang="zh-CN" kern="100" dirty="0">
                <a:effectLst/>
                <a:latin typeface="Times New Roman" panose="02020603050405020304" pitchFamily="18" charset="0"/>
                <a:cs typeface="Times New Roman" panose="02020603050405020304" pitchFamily="18" charset="0"/>
              </a:rPr>
              <a:t>	addi.d	$r3,$r3,-32		#$r3=$r3-32 </a:t>
            </a:r>
            <a:r>
              <a:rPr lang="zh-CN" altLang="zh-CN" kern="100" dirty="0">
                <a:effectLst/>
                <a:latin typeface="Times New Roman" panose="02020603050405020304" pitchFamily="18" charset="0"/>
                <a:cs typeface="Times New Roman" panose="02020603050405020304" pitchFamily="18" charset="0"/>
              </a:rPr>
              <a:t>更新</a:t>
            </a:r>
            <a:r>
              <a:rPr lang="en-US" altLang="zh-CN" kern="100" dirty="0">
                <a:effectLst/>
                <a:latin typeface="Times New Roman" panose="02020603050405020304" pitchFamily="18" charset="0"/>
                <a:cs typeface="Times New Roman" panose="02020603050405020304" pitchFamily="18" charset="0"/>
              </a:rPr>
              <a:t>r3</a:t>
            </a:r>
            <a:r>
              <a:rPr lang="zh-CN" altLang="zh-CN" kern="100" dirty="0">
                <a:effectLst/>
                <a:latin typeface="Times New Roman" panose="02020603050405020304" pitchFamily="18" charset="0"/>
                <a:cs typeface="Times New Roman" panose="02020603050405020304" pitchFamily="18" charset="0"/>
              </a:rPr>
              <a:t>中存放的地址信息</a:t>
            </a:r>
          </a:p>
          <a:p>
            <a:pPr indent="127000" algn="just"/>
            <a:r>
              <a:rPr lang="en-US" altLang="zh-CN" kern="100" dirty="0">
                <a:effectLst/>
                <a:latin typeface="Times New Roman" panose="02020603050405020304" pitchFamily="18" charset="0"/>
                <a:cs typeface="Times New Roman" panose="02020603050405020304" pitchFamily="18" charset="0"/>
              </a:rPr>
              <a:t>	st.d	$r1,$r3,24			#$M[$r3+24]</a:t>
            </a:r>
            <a:r>
              <a:rPr lang="en-US" altLang="zh-CN" kern="100" dirty="0">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CN" kern="100" dirty="0">
                <a:effectLst/>
                <a:latin typeface="Times New Roman" panose="02020603050405020304" pitchFamily="18" charset="0"/>
                <a:cs typeface="Times New Roman" panose="02020603050405020304" pitchFamily="18" charset="0"/>
              </a:rPr>
              <a:t>$r1</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r1</a:t>
            </a:r>
            <a:r>
              <a:rPr lang="zh-CN" altLang="zh-CN" kern="100" dirty="0">
                <a:effectLst/>
                <a:latin typeface="Times New Roman" panose="02020603050405020304" pitchFamily="18" charset="0"/>
                <a:cs typeface="Times New Roman" panose="02020603050405020304" pitchFamily="18" charset="0"/>
              </a:rPr>
              <a:t>中的内容写入内存中保存</a:t>
            </a:r>
          </a:p>
          <a:p>
            <a:pPr indent="127000" algn="just"/>
            <a:r>
              <a:rPr lang="en-US" altLang="zh-CN" kern="100" dirty="0">
                <a:effectLst/>
                <a:latin typeface="Times New Roman" panose="02020603050405020304" pitchFamily="18" charset="0"/>
                <a:cs typeface="Times New Roman" panose="02020603050405020304" pitchFamily="18" charset="0"/>
              </a:rPr>
              <a:t>	st.d	$r22,$r3,16			#$M[$r3+16]</a:t>
            </a:r>
            <a:r>
              <a:rPr lang="en-US" altLang="zh-CN" kern="100" dirty="0">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CN" kern="100" dirty="0">
                <a:effectLst/>
                <a:latin typeface="Times New Roman" panose="02020603050405020304" pitchFamily="18" charset="0"/>
                <a:cs typeface="Times New Roman" panose="02020603050405020304" pitchFamily="18" charset="0"/>
              </a:rPr>
              <a:t>$r22</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r22</a:t>
            </a:r>
            <a:r>
              <a:rPr lang="zh-CN" altLang="zh-CN" kern="100" dirty="0">
                <a:effectLst/>
                <a:latin typeface="Times New Roman" panose="02020603050405020304" pitchFamily="18" charset="0"/>
                <a:cs typeface="Times New Roman" panose="02020603050405020304" pitchFamily="18" charset="0"/>
              </a:rPr>
              <a:t>中的内容写入内存中保存</a:t>
            </a:r>
          </a:p>
          <a:p>
            <a:pPr indent="127000" algn="just"/>
            <a:r>
              <a:rPr lang="en-US" altLang="zh-CN" kern="100" dirty="0">
                <a:effectLst/>
                <a:latin typeface="Times New Roman" panose="02020603050405020304" pitchFamily="18" charset="0"/>
                <a:cs typeface="Times New Roman" panose="02020603050405020304" pitchFamily="18" charset="0"/>
              </a:rPr>
              <a:t>	addi.d	$r22,$r3,32		#$r22=$r3+32</a:t>
            </a:r>
            <a:r>
              <a:rPr lang="zh-CN" altLang="zh-CN" kern="100" dirty="0">
                <a:effectLst/>
                <a:latin typeface="Times New Roman" panose="02020603050405020304" pitchFamily="18" charset="0"/>
                <a:cs typeface="Times New Roman" panose="02020603050405020304" pitchFamily="18" charset="0"/>
              </a:rPr>
              <a:t>，确认一个新的基址以供操作</a:t>
            </a:r>
          </a:p>
        </p:txBody>
      </p:sp>
      <p:sp>
        <p:nvSpPr>
          <p:cNvPr id="10" name="箭头: 右 9">
            <a:extLst>
              <a:ext uri="{FF2B5EF4-FFF2-40B4-BE49-F238E27FC236}">
                <a16:creationId xmlns:a16="http://schemas.microsoft.com/office/drawing/2014/main" id="{06990464-3D4D-D830-CEE7-D840B65C4CF5}"/>
              </a:ext>
            </a:extLst>
          </p:cNvPr>
          <p:cNvSpPr/>
          <p:nvPr/>
        </p:nvSpPr>
        <p:spPr>
          <a:xfrm>
            <a:off x="9176887" y="2387944"/>
            <a:ext cx="7366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7DBF1D4-F7D6-1568-E1EF-5ECEC020E765}"/>
              </a:ext>
            </a:extLst>
          </p:cNvPr>
          <p:cNvSpPr txBox="1"/>
          <p:nvPr/>
        </p:nvSpPr>
        <p:spPr>
          <a:xfrm>
            <a:off x="10224678" y="2402740"/>
            <a:ext cx="1651000" cy="369332"/>
          </a:xfrm>
          <a:prstGeom prst="rect">
            <a:avLst/>
          </a:prstGeom>
          <a:noFill/>
        </p:spPr>
        <p:txBody>
          <a:bodyPr wrap="square" rtlCol="0">
            <a:spAutoFit/>
          </a:bodyPr>
          <a:lstStyle/>
          <a:p>
            <a:r>
              <a:rPr lang="zh-CN" altLang="en-US" dirty="0"/>
              <a:t>保存现场</a:t>
            </a:r>
          </a:p>
        </p:txBody>
      </p:sp>
      <p:sp>
        <p:nvSpPr>
          <p:cNvPr id="13" name="文本框 12">
            <a:extLst>
              <a:ext uri="{FF2B5EF4-FFF2-40B4-BE49-F238E27FC236}">
                <a16:creationId xmlns:a16="http://schemas.microsoft.com/office/drawing/2014/main" id="{FC32B06F-0E94-40A8-002C-6F73F79199ED}"/>
              </a:ext>
            </a:extLst>
          </p:cNvPr>
          <p:cNvSpPr txBox="1"/>
          <p:nvPr/>
        </p:nvSpPr>
        <p:spPr>
          <a:xfrm>
            <a:off x="665807" y="3389387"/>
            <a:ext cx="8199889" cy="2308324"/>
          </a:xfrm>
          <a:prstGeom prst="rect">
            <a:avLst/>
          </a:prstGeom>
          <a:noFill/>
        </p:spPr>
        <p:txBody>
          <a:bodyPr wrap="square">
            <a:spAutoFit/>
          </a:bodyPr>
          <a:lstStyle/>
          <a:p>
            <a:pPr indent="127000" algn="just"/>
            <a:r>
              <a:rPr lang="en-US" altLang="zh-CN" kern="100" dirty="0">
                <a:effectLst/>
                <a:latin typeface="+mn-ea"/>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addi.w</a:t>
            </a:r>
            <a:r>
              <a:rPr lang="en-US" altLang="zh-CN" kern="100" dirty="0">
                <a:effectLst/>
                <a:latin typeface="Times New Roman" panose="02020603050405020304" pitchFamily="18" charset="0"/>
                <a:cs typeface="Times New Roman" panose="02020603050405020304" pitchFamily="18" charset="0"/>
              </a:rPr>
              <a:t>	$r12,$r0,128	#$r12=128</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128</a:t>
            </a:r>
            <a:r>
              <a:rPr lang="zh-CN" altLang="zh-CN" kern="100" dirty="0">
                <a:effectLst/>
                <a:latin typeface="Times New Roman" panose="02020603050405020304" pitchFamily="18" charset="0"/>
                <a:cs typeface="Times New Roman" panose="02020603050405020304" pitchFamily="18" charset="0"/>
              </a:rPr>
              <a:t>存入通用寄存器</a:t>
            </a:r>
            <a:r>
              <a:rPr lang="en-US" altLang="zh-CN" kern="100" dirty="0">
                <a:effectLst/>
                <a:latin typeface="Times New Roman" panose="02020603050405020304" pitchFamily="18" charset="0"/>
                <a:cs typeface="Times New Roman" panose="02020603050405020304" pitchFamily="18" charset="0"/>
              </a:rPr>
              <a:t>r12</a:t>
            </a:r>
            <a:endParaRPr lang="zh-CN" altLang="zh-CN" kern="100" dirty="0">
              <a:effectLst/>
              <a:latin typeface="Times New Roman" panose="02020603050405020304" pitchFamily="18" charset="0"/>
              <a:cs typeface="Times New Roman" panose="02020603050405020304" pitchFamily="18" charset="0"/>
            </a:endParaRPr>
          </a:p>
          <a:p>
            <a:pPr indent="127000" algn="just"/>
            <a:r>
              <a:rPr lang="en-US" altLang="zh-CN" kern="100" dirty="0">
                <a:effectLst/>
                <a:latin typeface="Times New Roman" panose="02020603050405020304" pitchFamily="18" charset="0"/>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st.w</a:t>
            </a:r>
            <a:r>
              <a:rPr lang="en-US" altLang="zh-CN" kern="100" dirty="0">
                <a:effectLst/>
                <a:latin typeface="Times New Roman" panose="02020603050405020304" pitchFamily="18" charset="0"/>
                <a:cs typeface="Times New Roman" panose="02020603050405020304" pitchFamily="18" charset="0"/>
              </a:rPr>
              <a:t>	$r12,$r22,-20		#$M[$r22-20]</a:t>
            </a:r>
            <a:r>
              <a:rPr lang="en-US" altLang="zh-CN" kern="100" dirty="0">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CN" kern="100" dirty="0">
                <a:effectLst/>
                <a:latin typeface="Times New Roman" panose="02020603050405020304" pitchFamily="18" charset="0"/>
                <a:cs typeface="Times New Roman" panose="02020603050405020304" pitchFamily="18" charset="0"/>
              </a:rPr>
              <a:t>$r12</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128</a:t>
            </a:r>
            <a:r>
              <a:rPr lang="zh-CN" altLang="zh-CN" kern="100" dirty="0">
                <a:effectLst/>
                <a:latin typeface="Times New Roman" panose="02020603050405020304" pitchFamily="18" charset="0"/>
                <a:cs typeface="Times New Roman" panose="02020603050405020304" pitchFamily="18" charset="0"/>
              </a:rPr>
              <a:t>存入内存的栈中参数位置</a:t>
            </a:r>
          </a:p>
          <a:p>
            <a:pPr indent="127000" algn="just"/>
            <a:r>
              <a:rPr lang="en-US" altLang="zh-CN" kern="100" dirty="0">
                <a:effectLst/>
                <a:latin typeface="Times New Roman" panose="02020603050405020304" pitchFamily="18" charset="0"/>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addi.w</a:t>
            </a:r>
            <a:r>
              <a:rPr lang="en-US" altLang="zh-CN" kern="100" dirty="0">
                <a:effectLst/>
                <a:latin typeface="Times New Roman" panose="02020603050405020304" pitchFamily="18" charset="0"/>
                <a:cs typeface="Times New Roman" panose="02020603050405020304" pitchFamily="18" charset="0"/>
              </a:rPr>
              <a:t>	$r12,$r0,256	#$r12=256</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256</a:t>
            </a:r>
            <a:r>
              <a:rPr lang="zh-CN" altLang="zh-CN" kern="100" dirty="0">
                <a:effectLst/>
                <a:latin typeface="Times New Roman" panose="02020603050405020304" pitchFamily="18" charset="0"/>
                <a:cs typeface="Times New Roman" panose="02020603050405020304" pitchFamily="18" charset="0"/>
              </a:rPr>
              <a:t>存入通用寄存器</a:t>
            </a:r>
            <a:r>
              <a:rPr lang="en-US" altLang="zh-CN" kern="100" dirty="0">
                <a:effectLst/>
                <a:latin typeface="Times New Roman" panose="02020603050405020304" pitchFamily="18" charset="0"/>
                <a:cs typeface="Times New Roman" panose="02020603050405020304" pitchFamily="18" charset="0"/>
              </a:rPr>
              <a:t>r12</a:t>
            </a:r>
            <a:endParaRPr lang="zh-CN" altLang="zh-CN" kern="100" dirty="0">
              <a:effectLst/>
              <a:latin typeface="Times New Roman" panose="02020603050405020304" pitchFamily="18" charset="0"/>
              <a:cs typeface="Times New Roman" panose="02020603050405020304" pitchFamily="18" charset="0"/>
            </a:endParaRPr>
          </a:p>
          <a:p>
            <a:pPr indent="127000" algn="just"/>
            <a:r>
              <a:rPr lang="en-US" altLang="zh-CN" kern="100" dirty="0">
                <a:effectLst/>
                <a:latin typeface="Times New Roman" panose="02020603050405020304" pitchFamily="18" charset="0"/>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st.w</a:t>
            </a:r>
            <a:r>
              <a:rPr lang="en-US" altLang="zh-CN" kern="100" dirty="0">
                <a:effectLst/>
                <a:latin typeface="Times New Roman" panose="02020603050405020304" pitchFamily="18" charset="0"/>
                <a:cs typeface="Times New Roman" panose="02020603050405020304" pitchFamily="18" charset="0"/>
              </a:rPr>
              <a:t>	$r12,$r22,-24		#$M[$r22-24]</a:t>
            </a:r>
            <a:r>
              <a:rPr lang="en-US" altLang="zh-CN" kern="100" dirty="0">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CN" kern="100" dirty="0">
                <a:effectLst/>
                <a:latin typeface="Times New Roman" panose="02020603050405020304" pitchFamily="18" charset="0"/>
                <a:cs typeface="Times New Roman" panose="02020603050405020304" pitchFamily="18" charset="0"/>
              </a:rPr>
              <a:t>$r12</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256</a:t>
            </a:r>
            <a:r>
              <a:rPr lang="zh-CN" altLang="zh-CN" kern="100" dirty="0">
                <a:effectLst/>
                <a:latin typeface="Times New Roman" panose="02020603050405020304" pitchFamily="18" charset="0"/>
                <a:cs typeface="Times New Roman" panose="02020603050405020304" pitchFamily="18" charset="0"/>
              </a:rPr>
              <a:t>存入内存的栈中参数位置</a:t>
            </a:r>
          </a:p>
          <a:p>
            <a:pPr indent="127000" algn="just"/>
            <a:r>
              <a:rPr lang="en-US" altLang="zh-CN" kern="100" dirty="0">
                <a:effectLst/>
                <a:latin typeface="Times New Roman" panose="02020603050405020304" pitchFamily="18" charset="0"/>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ldptr.w</a:t>
            </a:r>
            <a:r>
              <a:rPr lang="en-US" altLang="zh-CN" kern="100" dirty="0">
                <a:effectLst/>
                <a:latin typeface="Times New Roman" panose="02020603050405020304" pitchFamily="18" charset="0"/>
                <a:cs typeface="Times New Roman" panose="02020603050405020304" pitchFamily="18" charset="0"/>
              </a:rPr>
              <a:t>	$r13,$r22,-24	#</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256</a:t>
            </a:r>
            <a:r>
              <a:rPr lang="zh-CN" altLang="zh-CN" kern="100" dirty="0">
                <a:effectLst/>
                <a:latin typeface="Times New Roman" panose="02020603050405020304" pitchFamily="18" charset="0"/>
                <a:cs typeface="Times New Roman" panose="02020603050405020304" pitchFamily="18" charset="0"/>
              </a:rPr>
              <a:t>读入寄存器</a:t>
            </a:r>
            <a:r>
              <a:rPr lang="en-US" altLang="zh-CN" kern="100" dirty="0">
                <a:effectLst/>
                <a:latin typeface="Times New Roman" panose="02020603050405020304" pitchFamily="18" charset="0"/>
                <a:cs typeface="Times New Roman" panose="02020603050405020304" pitchFamily="18" charset="0"/>
              </a:rPr>
              <a:t>r13</a:t>
            </a:r>
            <a:endParaRPr lang="zh-CN" altLang="zh-CN" kern="100" dirty="0">
              <a:effectLst/>
              <a:latin typeface="Times New Roman" panose="02020603050405020304" pitchFamily="18" charset="0"/>
              <a:cs typeface="Times New Roman" panose="02020603050405020304" pitchFamily="18" charset="0"/>
            </a:endParaRPr>
          </a:p>
          <a:p>
            <a:pPr indent="127000" algn="just"/>
            <a:r>
              <a:rPr lang="en-US" altLang="zh-CN" kern="100" dirty="0">
                <a:effectLst/>
                <a:latin typeface="Times New Roman" panose="02020603050405020304" pitchFamily="18" charset="0"/>
                <a:cs typeface="Times New Roman" panose="02020603050405020304" pitchFamily="18" charset="0"/>
              </a:rPr>
              <a:t>	</a:t>
            </a:r>
            <a:r>
              <a:rPr lang="en-US" altLang="zh-CN" kern="100" dirty="0" err="1">
                <a:effectLst/>
                <a:latin typeface="Times New Roman" panose="02020603050405020304" pitchFamily="18" charset="0"/>
                <a:cs typeface="Times New Roman" panose="02020603050405020304" pitchFamily="18" charset="0"/>
              </a:rPr>
              <a:t>ldptr.w</a:t>
            </a:r>
            <a:r>
              <a:rPr lang="en-US" altLang="zh-CN" kern="100" dirty="0">
                <a:effectLst/>
                <a:latin typeface="Times New Roman" panose="02020603050405020304" pitchFamily="18" charset="0"/>
                <a:cs typeface="Times New Roman" panose="02020603050405020304" pitchFamily="18" charset="0"/>
              </a:rPr>
              <a:t>	$r12,$r22,-20	#</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128</a:t>
            </a:r>
            <a:r>
              <a:rPr lang="zh-CN" altLang="zh-CN" kern="100" dirty="0">
                <a:effectLst/>
                <a:latin typeface="Times New Roman" panose="02020603050405020304" pitchFamily="18" charset="0"/>
                <a:cs typeface="Times New Roman" panose="02020603050405020304" pitchFamily="18" charset="0"/>
              </a:rPr>
              <a:t>读入寄存器</a:t>
            </a:r>
            <a:r>
              <a:rPr lang="en-US" altLang="zh-CN" kern="100" dirty="0">
                <a:effectLst/>
                <a:latin typeface="Times New Roman" panose="02020603050405020304" pitchFamily="18" charset="0"/>
                <a:cs typeface="Times New Roman" panose="02020603050405020304" pitchFamily="18" charset="0"/>
              </a:rPr>
              <a:t>r12</a:t>
            </a:r>
            <a:endParaRPr lang="zh-CN" altLang="zh-CN" kern="100" dirty="0">
              <a:effectLst/>
              <a:latin typeface="Times New Roman" panose="02020603050405020304" pitchFamily="18" charset="0"/>
              <a:cs typeface="Times New Roman" panose="02020603050405020304" pitchFamily="18" charset="0"/>
            </a:endParaRPr>
          </a:p>
          <a:p>
            <a:pPr indent="127000" algn="just"/>
            <a:r>
              <a:rPr lang="en-US" altLang="zh-CN" kern="100" dirty="0">
                <a:effectLst/>
                <a:latin typeface="Times New Roman" panose="02020603050405020304" pitchFamily="18" charset="0"/>
                <a:cs typeface="Times New Roman" panose="02020603050405020304" pitchFamily="18" charset="0"/>
              </a:rPr>
              <a:t>	or		$r5,$r13,$r0	#</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r13</a:t>
            </a:r>
            <a:r>
              <a:rPr lang="zh-CN" altLang="zh-CN" kern="100" dirty="0">
                <a:effectLst/>
                <a:latin typeface="Times New Roman" panose="02020603050405020304" pitchFamily="18" charset="0"/>
                <a:cs typeface="Times New Roman" panose="02020603050405020304" pitchFamily="18" charset="0"/>
              </a:rPr>
              <a:t>的值复制到</a:t>
            </a:r>
            <a:r>
              <a:rPr lang="en-US" altLang="zh-CN" kern="100" dirty="0">
                <a:effectLst/>
                <a:latin typeface="Times New Roman" panose="02020603050405020304" pitchFamily="18" charset="0"/>
                <a:cs typeface="Times New Roman" panose="02020603050405020304" pitchFamily="18" charset="0"/>
              </a:rPr>
              <a:t>r5</a:t>
            </a:r>
            <a:r>
              <a:rPr lang="zh-CN" altLang="zh-CN" kern="100" dirty="0">
                <a:effectLst/>
                <a:latin typeface="Times New Roman" panose="02020603050405020304" pitchFamily="18" charset="0"/>
                <a:cs typeface="Times New Roman" panose="02020603050405020304" pitchFamily="18" charset="0"/>
              </a:rPr>
              <a:t>，通过</a:t>
            </a:r>
            <a:r>
              <a:rPr lang="en-US" altLang="zh-CN" kern="100" dirty="0">
                <a:effectLst/>
                <a:latin typeface="Times New Roman" panose="02020603050405020304" pitchFamily="18" charset="0"/>
                <a:cs typeface="Times New Roman" panose="02020603050405020304" pitchFamily="18" charset="0"/>
              </a:rPr>
              <a:t>r5</a:t>
            </a:r>
            <a:r>
              <a:rPr lang="zh-CN" altLang="zh-CN" kern="100" dirty="0">
                <a:effectLst/>
                <a:latin typeface="Times New Roman" panose="02020603050405020304" pitchFamily="18" charset="0"/>
                <a:cs typeface="Times New Roman" panose="02020603050405020304" pitchFamily="18" charset="0"/>
              </a:rPr>
              <a:t>进行参数传递</a:t>
            </a:r>
          </a:p>
          <a:p>
            <a:pPr indent="127000" algn="just"/>
            <a:r>
              <a:rPr lang="en-US" altLang="zh-CN" kern="100" dirty="0">
                <a:effectLst/>
                <a:latin typeface="Times New Roman" panose="02020603050405020304" pitchFamily="18" charset="0"/>
                <a:cs typeface="Times New Roman" panose="02020603050405020304" pitchFamily="18" charset="0"/>
              </a:rPr>
              <a:t>	or		$r4,$r12,$r0	#</a:t>
            </a:r>
            <a:r>
              <a:rPr lang="zh-CN" altLang="zh-CN" kern="100" dirty="0">
                <a:effectLst/>
                <a:latin typeface="Times New Roman" panose="02020603050405020304" pitchFamily="18" charset="0"/>
                <a:cs typeface="Times New Roman" panose="02020603050405020304" pitchFamily="18" charset="0"/>
              </a:rPr>
              <a:t>将</a:t>
            </a:r>
            <a:r>
              <a:rPr lang="en-US" altLang="zh-CN" kern="100" dirty="0">
                <a:effectLst/>
                <a:latin typeface="Times New Roman" panose="02020603050405020304" pitchFamily="18" charset="0"/>
                <a:cs typeface="Times New Roman" panose="02020603050405020304" pitchFamily="18" charset="0"/>
              </a:rPr>
              <a:t>r12</a:t>
            </a:r>
            <a:r>
              <a:rPr lang="zh-CN" altLang="zh-CN" kern="100" dirty="0">
                <a:effectLst/>
                <a:latin typeface="Times New Roman" panose="02020603050405020304" pitchFamily="18" charset="0"/>
                <a:cs typeface="Times New Roman" panose="02020603050405020304" pitchFamily="18" charset="0"/>
              </a:rPr>
              <a:t>的值复制到</a:t>
            </a:r>
            <a:r>
              <a:rPr lang="en-US" altLang="zh-CN" kern="100" dirty="0">
                <a:effectLst/>
                <a:latin typeface="Times New Roman" panose="02020603050405020304" pitchFamily="18" charset="0"/>
                <a:cs typeface="Times New Roman" panose="02020603050405020304" pitchFamily="18" charset="0"/>
              </a:rPr>
              <a:t>r4</a:t>
            </a:r>
            <a:r>
              <a:rPr lang="zh-CN" altLang="zh-CN" kern="100" dirty="0">
                <a:effectLst/>
                <a:latin typeface="Times New Roman" panose="02020603050405020304" pitchFamily="18" charset="0"/>
                <a:cs typeface="Times New Roman" panose="02020603050405020304" pitchFamily="18" charset="0"/>
              </a:rPr>
              <a:t>，通过</a:t>
            </a:r>
            <a:r>
              <a:rPr lang="en-US" altLang="zh-CN" kern="100" dirty="0">
                <a:effectLst/>
                <a:latin typeface="Times New Roman" panose="02020603050405020304" pitchFamily="18" charset="0"/>
                <a:cs typeface="Times New Roman" panose="02020603050405020304" pitchFamily="18" charset="0"/>
              </a:rPr>
              <a:t>r4</a:t>
            </a:r>
            <a:r>
              <a:rPr lang="zh-CN" altLang="zh-CN" kern="100" dirty="0">
                <a:effectLst/>
                <a:latin typeface="Times New Roman" panose="02020603050405020304" pitchFamily="18" charset="0"/>
                <a:cs typeface="Times New Roman" panose="02020603050405020304" pitchFamily="18" charset="0"/>
              </a:rPr>
              <a:t>进行参数传递</a:t>
            </a:r>
          </a:p>
        </p:txBody>
      </p:sp>
      <p:sp>
        <p:nvSpPr>
          <p:cNvPr id="14" name="箭头: 右 13">
            <a:extLst>
              <a:ext uri="{FF2B5EF4-FFF2-40B4-BE49-F238E27FC236}">
                <a16:creationId xmlns:a16="http://schemas.microsoft.com/office/drawing/2014/main" id="{7FB9A942-32DA-FB70-5B19-1F003DCB1A7F}"/>
              </a:ext>
            </a:extLst>
          </p:cNvPr>
          <p:cNvSpPr/>
          <p:nvPr/>
        </p:nvSpPr>
        <p:spPr>
          <a:xfrm>
            <a:off x="9176887" y="4014378"/>
            <a:ext cx="7366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DA8FBCB-553A-B625-8150-C068A6BA0F60}"/>
              </a:ext>
            </a:extLst>
          </p:cNvPr>
          <p:cNvSpPr txBox="1"/>
          <p:nvPr/>
        </p:nvSpPr>
        <p:spPr>
          <a:xfrm>
            <a:off x="10224678" y="4051962"/>
            <a:ext cx="1651000" cy="369332"/>
          </a:xfrm>
          <a:prstGeom prst="rect">
            <a:avLst/>
          </a:prstGeom>
          <a:noFill/>
        </p:spPr>
        <p:txBody>
          <a:bodyPr wrap="square" rtlCol="0">
            <a:spAutoFit/>
          </a:bodyPr>
          <a:lstStyle/>
          <a:p>
            <a:r>
              <a:rPr lang="zh-CN" altLang="en-US" dirty="0"/>
              <a:t>参数传递</a:t>
            </a:r>
          </a:p>
        </p:txBody>
      </p:sp>
      <p:cxnSp>
        <p:nvCxnSpPr>
          <p:cNvPr id="17" name="直接连接符 16">
            <a:extLst>
              <a:ext uri="{FF2B5EF4-FFF2-40B4-BE49-F238E27FC236}">
                <a16:creationId xmlns:a16="http://schemas.microsoft.com/office/drawing/2014/main" id="{7F8F3313-7F8D-197D-39D6-8BF33E65F3FE}"/>
              </a:ext>
            </a:extLst>
          </p:cNvPr>
          <p:cNvCxnSpPr>
            <a:cxnSpLocks/>
          </p:cNvCxnSpPr>
          <p:nvPr/>
        </p:nvCxnSpPr>
        <p:spPr>
          <a:xfrm flipV="1">
            <a:off x="947287" y="3174929"/>
            <a:ext cx="7886700" cy="26437"/>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6428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1" end="1"/>
                                            </p:txEl>
                                          </p:spTgt>
                                        </p:tgtEl>
                                        <p:attrNameLst>
                                          <p:attrName>style.visibility</p:attrName>
                                        </p:attrNameLst>
                                      </p:cBhvr>
                                      <p:to>
                                        <p:strVal val="visible"/>
                                      </p:to>
                                    </p:set>
                                    <p:animEffect transition="in" filter="fade">
                                      <p:cBhvr>
                                        <p:cTn id="44" dur="500"/>
                                        <p:tgtEl>
                                          <p:spTgt spid="13">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xEl>
                                              <p:pRg st="2" end="2"/>
                                            </p:txEl>
                                          </p:spTgt>
                                        </p:tgtEl>
                                        <p:attrNameLst>
                                          <p:attrName>style.visibility</p:attrName>
                                        </p:attrNameLst>
                                      </p:cBhvr>
                                      <p:to>
                                        <p:strVal val="visible"/>
                                      </p:to>
                                    </p:set>
                                    <p:animEffect transition="in" filter="fade">
                                      <p:cBhvr>
                                        <p:cTn id="47" dur="500"/>
                                        <p:tgtEl>
                                          <p:spTgt spid="1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xEl>
                                              <p:pRg st="3" end="3"/>
                                            </p:txEl>
                                          </p:spTgt>
                                        </p:tgtEl>
                                        <p:attrNameLst>
                                          <p:attrName>style.visibility</p:attrName>
                                        </p:attrNameLst>
                                      </p:cBhvr>
                                      <p:to>
                                        <p:strVal val="visible"/>
                                      </p:to>
                                    </p:set>
                                    <p:animEffect transition="in" filter="fade">
                                      <p:cBhvr>
                                        <p:cTn id="50" dur="500"/>
                                        <p:tgtEl>
                                          <p:spTgt spid="13">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xEl>
                                              <p:pRg st="4" end="4"/>
                                            </p:txEl>
                                          </p:spTgt>
                                        </p:tgtEl>
                                        <p:attrNameLst>
                                          <p:attrName>style.visibility</p:attrName>
                                        </p:attrNameLst>
                                      </p:cBhvr>
                                      <p:to>
                                        <p:strVal val="visible"/>
                                      </p:to>
                                    </p:set>
                                    <p:animEffect transition="in" filter="fade">
                                      <p:cBhvr>
                                        <p:cTn id="53" dur="500"/>
                                        <p:tgtEl>
                                          <p:spTgt spid="13">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xEl>
                                              <p:pRg st="5" end="5"/>
                                            </p:txEl>
                                          </p:spTgt>
                                        </p:tgtEl>
                                        <p:attrNameLst>
                                          <p:attrName>style.visibility</p:attrName>
                                        </p:attrNameLst>
                                      </p:cBhvr>
                                      <p:to>
                                        <p:strVal val="visible"/>
                                      </p:to>
                                    </p:set>
                                    <p:animEffect transition="in" filter="fade">
                                      <p:cBhvr>
                                        <p:cTn id="56" dur="500"/>
                                        <p:tgtEl>
                                          <p:spTgt spid="13">
                                            <p:txEl>
                                              <p:pRg st="5" end="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xEl>
                                              <p:pRg st="6" end="6"/>
                                            </p:txEl>
                                          </p:spTgt>
                                        </p:tgtEl>
                                        <p:attrNameLst>
                                          <p:attrName>style.visibility</p:attrName>
                                        </p:attrNameLst>
                                      </p:cBhvr>
                                      <p:to>
                                        <p:strVal val="visible"/>
                                      </p:to>
                                    </p:set>
                                    <p:animEffect transition="in" filter="fade">
                                      <p:cBhvr>
                                        <p:cTn id="59" dur="500"/>
                                        <p:tgtEl>
                                          <p:spTgt spid="13">
                                            <p:txEl>
                                              <p:pRg st="6" end="6"/>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xEl>
                                              <p:pRg st="7" end="7"/>
                                            </p:txEl>
                                          </p:spTgt>
                                        </p:tgtEl>
                                        <p:attrNameLst>
                                          <p:attrName>style.visibility</p:attrName>
                                        </p:attrNameLst>
                                      </p:cBhvr>
                                      <p:to>
                                        <p:strVal val="visible"/>
                                      </p:to>
                                    </p:set>
                                    <p:animEffect transition="in" filter="fade">
                                      <p:cBhvr>
                                        <p:cTn id="62" dur="500"/>
                                        <p:tgtEl>
                                          <p:spTgt spid="1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59</a:t>
            </a:fld>
            <a:endParaRPr lang="zh-CN" altLang="en-US"/>
          </a:p>
        </p:txBody>
      </p:sp>
      <p:sp>
        <p:nvSpPr>
          <p:cNvPr id="5" name="文本框 4">
            <a:extLst>
              <a:ext uri="{FF2B5EF4-FFF2-40B4-BE49-F238E27FC236}">
                <a16:creationId xmlns:a16="http://schemas.microsoft.com/office/drawing/2014/main" id="{18D5996E-BBF8-3B02-FF71-116C5514B00C}"/>
              </a:ext>
            </a:extLst>
          </p:cNvPr>
          <p:cNvSpPr txBox="1"/>
          <p:nvPr/>
        </p:nvSpPr>
        <p:spPr>
          <a:xfrm>
            <a:off x="316322" y="1160051"/>
            <a:ext cx="11559356" cy="400110"/>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而在调用之后，又进行了：</a:t>
            </a:r>
            <a:endParaRPr lang="en-US" altLang="zh-CN"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175FB1E-1635-8D6D-5454-D0A00E61B76F}"/>
              </a:ext>
            </a:extLst>
          </p:cNvPr>
          <p:cNvSpPr txBox="1"/>
          <p:nvPr/>
        </p:nvSpPr>
        <p:spPr>
          <a:xfrm>
            <a:off x="581690" y="2016595"/>
            <a:ext cx="8617893" cy="1477328"/>
          </a:xfrm>
          <a:prstGeom prst="rect">
            <a:avLst/>
          </a:prstGeom>
          <a:noFill/>
        </p:spPr>
        <p:txBody>
          <a:bodyPr wrap="square">
            <a:spAutoFit/>
          </a:bodyPr>
          <a:lstStyle/>
          <a:p>
            <a:pPr indent="1270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or		$r12,$r4,$r0	#</a:t>
            </a:r>
            <a:r>
              <a:rPr lang="zh-CN" altLang="en-US" kern="100" dirty="0">
                <a:effectLst/>
                <a:latin typeface="+mn-ea"/>
                <a:cs typeface="Times New Roman" panose="02020603050405020304" pitchFamily="18" charset="0"/>
              </a:rPr>
              <a:t>在</a:t>
            </a:r>
            <a:r>
              <a:rPr lang="en-US" altLang="zh-CN" kern="100" dirty="0">
                <a:effectLst/>
                <a:latin typeface="+mn-ea"/>
                <a:cs typeface="Times New Roman" panose="02020603050405020304" pitchFamily="18" charset="0"/>
              </a:rPr>
              <a:t>add</a:t>
            </a:r>
            <a:r>
              <a:rPr lang="zh-CN" altLang="en-US" kern="100" dirty="0">
                <a:effectLst/>
                <a:latin typeface="+mn-ea"/>
                <a:cs typeface="Times New Roman" panose="02020603050405020304" pitchFamily="18" charset="0"/>
              </a:rPr>
              <a:t>函数中，相加的结果存入了寄存器</a:t>
            </a:r>
            <a:r>
              <a:rPr lang="en-US" altLang="zh-CN" kern="100" dirty="0">
                <a:effectLst/>
                <a:latin typeface="+mn-ea"/>
                <a:cs typeface="Times New Roman" panose="02020603050405020304" pitchFamily="18" charset="0"/>
              </a:rPr>
              <a:t>r4</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latin typeface="+mn-ea"/>
                <a:cs typeface="Times New Roman" panose="02020603050405020304" pitchFamily="18" charset="0"/>
              </a:rPr>
              <a:t>将</a:t>
            </a:r>
            <a:r>
              <a:rPr lang="en-US" altLang="zh-CN" kern="100" dirty="0">
                <a:latin typeface="+mn-ea"/>
                <a:cs typeface="Times New Roman" panose="02020603050405020304" pitchFamily="18" charset="0"/>
              </a:rPr>
              <a:t>r4</a:t>
            </a:r>
            <a:r>
              <a:rPr lang="zh-CN" altLang="en-US" kern="100" dirty="0">
                <a:latin typeface="+mn-ea"/>
                <a:cs typeface="Times New Roman" panose="02020603050405020304" pitchFamily="18" charset="0"/>
              </a:rPr>
              <a:t>的值</a:t>
            </a:r>
            <a:r>
              <a:rPr lang="zh-CN" altLang="en-US" kern="100" dirty="0">
                <a:effectLst/>
                <a:latin typeface="+mn-ea"/>
                <a:cs typeface="Times New Roman" panose="02020603050405020304" pitchFamily="18" charset="0"/>
              </a:rPr>
              <a:t>复制到寄存器</a:t>
            </a:r>
            <a:r>
              <a:rPr lang="en-US" altLang="zh-CN" kern="100" dirty="0">
                <a:effectLst/>
                <a:latin typeface="+mn-ea"/>
                <a:cs typeface="Times New Roman" panose="02020603050405020304" pitchFamily="18" charset="0"/>
              </a:rPr>
              <a:t>r12</a:t>
            </a:r>
            <a:r>
              <a:rPr lang="zh-CN" altLang="en-US" kern="100" dirty="0">
                <a:effectLst/>
                <a:latin typeface="+mn-ea"/>
                <a:cs typeface="Times New Roman" panose="02020603050405020304" pitchFamily="18" charset="0"/>
              </a:rPr>
              <a:t>中</a:t>
            </a:r>
          </a:p>
          <a:p>
            <a:pPr indent="127000" algn="just"/>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effectLst/>
                <a:latin typeface="Times New Roman" panose="02020603050405020304" pitchFamily="18" charset="0"/>
                <a:ea typeface="宋体" panose="02010600030101010101" pitchFamily="2" charset="-122"/>
                <a:cs typeface="Times New Roman" panose="02020603050405020304" pitchFamily="18" charset="0"/>
              </a:rPr>
              <a:t>st.w</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$r12,$r22,-28	</a:t>
            </a:r>
            <a:r>
              <a:rPr lang="en-US" altLang="zh-CN" kern="100" dirty="0">
                <a:effectLst/>
                <a:latin typeface="+mn-ea"/>
                <a:cs typeface="Times New Roman" panose="02020603050405020304" pitchFamily="18" charset="0"/>
              </a:rPr>
              <a:t>#$M[$r22-28]</a:t>
            </a:r>
            <a:r>
              <a:rPr lang="zh-CN" altLang="en-US" kern="100" dirty="0">
                <a:effectLst/>
                <a:latin typeface="+mn-ea"/>
                <a:cs typeface="Times New Roman" panose="02020603050405020304" pitchFamily="18" charset="0"/>
              </a:rPr>
              <a:t>←</a:t>
            </a:r>
            <a:r>
              <a:rPr lang="en-US" altLang="zh-CN" kern="100" dirty="0">
                <a:effectLst/>
                <a:latin typeface="+mn-ea"/>
                <a:cs typeface="Times New Roman" panose="02020603050405020304" pitchFamily="18" charset="0"/>
              </a:rPr>
              <a:t>$r12</a:t>
            </a:r>
            <a:r>
              <a:rPr lang="zh-CN" altLang="en-US" kern="100" dirty="0">
                <a:effectLst/>
                <a:latin typeface="+mn-ea"/>
                <a:cs typeface="Times New Roman" panose="02020603050405020304" pitchFamily="18" charset="0"/>
              </a:rPr>
              <a:t>，将运算结果存入内存</a:t>
            </a:r>
          </a:p>
          <a:p>
            <a:pPr indent="127000" algn="just"/>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effectLst/>
                <a:latin typeface="Times New Roman" panose="02020603050405020304" pitchFamily="18" charset="0"/>
                <a:ea typeface="宋体" panose="02010600030101010101" pitchFamily="2" charset="-122"/>
                <a:cs typeface="Times New Roman" panose="02020603050405020304" pitchFamily="18" charset="0"/>
              </a:rPr>
              <a:t>ldptr.w</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$r12,$r22,-28	#</a:t>
            </a:r>
            <a:r>
              <a:rPr lang="zh-CN" altLang="en-US" kern="100" dirty="0">
                <a:effectLst/>
                <a:latin typeface="+mn-ea"/>
                <a:cs typeface="Times New Roman" panose="02020603050405020304" pitchFamily="18" charset="0"/>
              </a:rPr>
              <a:t>将运算的结果再读入寄存器</a:t>
            </a:r>
            <a:r>
              <a:rPr lang="en-US" altLang="zh-CN" kern="100" dirty="0">
                <a:effectLst/>
                <a:latin typeface="+mn-ea"/>
                <a:cs typeface="Times New Roman" panose="02020603050405020304" pitchFamily="18" charset="0"/>
              </a:rPr>
              <a:t>r12</a:t>
            </a:r>
          </a:p>
          <a:p>
            <a:pPr indent="1270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or		$r4,$r12,$r0	#</a:t>
            </a:r>
            <a:r>
              <a:rPr lang="zh-CN" altLang="en-US" kern="100" dirty="0">
                <a:effectLst/>
                <a:latin typeface="+mn-ea"/>
                <a:cs typeface="Times New Roman" panose="02020603050405020304" pitchFamily="18" charset="0"/>
              </a:rPr>
              <a:t>将</a:t>
            </a:r>
            <a:r>
              <a:rPr lang="en-US" altLang="zh-CN" kern="100" dirty="0">
                <a:effectLst/>
                <a:latin typeface="+mn-ea"/>
                <a:cs typeface="Times New Roman" panose="02020603050405020304" pitchFamily="18" charset="0"/>
              </a:rPr>
              <a:t>r12</a:t>
            </a:r>
            <a:r>
              <a:rPr lang="zh-CN" altLang="en-US" kern="100" dirty="0">
                <a:effectLst/>
                <a:latin typeface="+mn-ea"/>
                <a:cs typeface="Times New Roman" panose="02020603050405020304" pitchFamily="18" charset="0"/>
              </a:rPr>
              <a:t>的值复制到</a:t>
            </a:r>
            <a:r>
              <a:rPr lang="en-US" altLang="zh-CN" kern="100" dirty="0">
                <a:effectLst/>
                <a:latin typeface="+mn-ea"/>
                <a:cs typeface="Times New Roman" panose="02020603050405020304" pitchFamily="18" charset="0"/>
              </a:rPr>
              <a:t>r4</a:t>
            </a:r>
            <a:r>
              <a:rPr lang="zh-CN" altLang="en-US" kern="100" dirty="0">
                <a:effectLst/>
                <a:latin typeface="+mn-ea"/>
                <a:cs typeface="Times New Roman" panose="02020603050405020304" pitchFamily="18" charset="0"/>
              </a:rPr>
              <a:t>中</a:t>
            </a:r>
          </a:p>
        </p:txBody>
      </p:sp>
      <p:sp>
        <p:nvSpPr>
          <p:cNvPr id="10" name="箭头: 右 9">
            <a:extLst>
              <a:ext uri="{FF2B5EF4-FFF2-40B4-BE49-F238E27FC236}">
                <a16:creationId xmlns:a16="http://schemas.microsoft.com/office/drawing/2014/main" id="{06990464-3D4D-D830-CEE7-D840B65C4CF5}"/>
              </a:ext>
            </a:extLst>
          </p:cNvPr>
          <p:cNvSpPr/>
          <p:nvPr/>
        </p:nvSpPr>
        <p:spPr>
          <a:xfrm>
            <a:off x="9176887" y="2387944"/>
            <a:ext cx="7366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7DBF1D4-F7D6-1568-E1EF-5ECEC020E765}"/>
              </a:ext>
            </a:extLst>
          </p:cNvPr>
          <p:cNvSpPr txBox="1"/>
          <p:nvPr/>
        </p:nvSpPr>
        <p:spPr>
          <a:xfrm>
            <a:off x="10224678" y="2402740"/>
            <a:ext cx="1651000" cy="369332"/>
          </a:xfrm>
          <a:prstGeom prst="rect">
            <a:avLst/>
          </a:prstGeom>
          <a:noFill/>
        </p:spPr>
        <p:txBody>
          <a:bodyPr wrap="square" rtlCol="0">
            <a:spAutoFit/>
          </a:bodyPr>
          <a:lstStyle/>
          <a:p>
            <a:r>
              <a:rPr lang="zh-CN" altLang="en-US" dirty="0"/>
              <a:t>回传参数</a:t>
            </a:r>
          </a:p>
        </p:txBody>
      </p:sp>
      <p:sp>
        <p:nvSpPr>
          <p:cNvPr id="13" name="文本框 12">
            <a:extLst>
              <a:ext uri="{FF2B5EF4-FFF2-40B4-BE49-F238E27FC236}">
                <a16:creationId xmlns:a16="http://schemas.microsoft.com/office/drawing/2014/main" id="{FC32B06F-0E94-40A8-002C-6F73F79199ED}"/>
              </a:ext>
            </a:extLst>
          </p:cNvPr>
          <p:cNvSpPr txBox="1"/>
          <p:nvPr/>
        </p:nvSpPr>
        <p:spPr>
          <a:xfrm>
            <a:off x="581690" y="3845162"/>
            <a:ext cx="8199889" cy="923330"/>
          </a:xfrm>
          <a:prstGeom prst="rect">
            <a:avLst/>
          </a:prstGeom>
          <a:noFill/>
        </p:spPr>
        <p:txBody>
          <a:bodyPr wrap="square">
            <a:spAutoFit/>
          </a:bodyPr>
          <a:lstStyle/>
          <a:p>
            <a:pPr indent="1270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ld.d	$r1,$r3,24		#</a:t>
            </a:r>
            <a:r>
              <a:rPr lang="zh-CN" altLang="en-US" kern="100" dirty="0">
                <a:effectLst/>
                <a:latin typeface="+mn-ea"/>
                <a:cs typeface="Times New Roman" panose="02020603050405020304" pitchFamily="18" charset="0"/>
              </a:rPr>
              <a:t>将之前保存的</a:t>
            </a:r>
            <a:r>
              <a:rPr lang="en-US" altLang="zh-CN" kern="100" dirty="0">
                <a:effectLst/>
                <a:latin typeface="+mn-ea"/>
                <a:cs typeface="Times New Roman" panose="02020603050405020304" pitchFamily="18" charset="0"/>
              </a:rPr>
              <a:t>r1</a:t>
            </a:r>
            <a:r>
              <a:rPr lang="zh-CN" altLang="en-US" kern="100" dirty="0">
                <a:effectLst/>
                <a:latin typeface="+mn-ea"/>
                <a:cs typeface="Times New Roman" panose="02020603050405020304" pitchFamily="18" charset="0"/>
              </a:rPr>
              <a:t>中的内容从内存中取回，恢复</a:t>
            </a:r>
            <a:r>
              <a:rPr lang="en-US" altLang="zh-CN" kern="100" dirty="0">
                <a:effectLst/>
                <a:latin typeface="+mn-ea"/>
                <a:cs typeface="Times New Roman" panose="02020603050405020304" pitchFamily="18" charset="0"/>
              </a:rPr>
              <a:t>r1</a:t>
            </a:r>
          </a:p>
          <a:p>
            <a:pPr indent="1270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ld.d	$r22,$r3,16		#</a:t>
            </a:r>
            <a:r>
              <a:rPr lang="zh-CN" altLang="en-US" kern="100" dirty="0">
                <a:effectLst/>
                <a:latin typeface="+mn-ea"/>
                <a:cs typeface="Times New Roman" panose="02020603050405020304" pitchFamily="18" charset="0"/>
              </a:rPr>
              <a:t>将之前保存的</a:t>
            </a:r>
            <a:r>
              <a:rPr lang="en-US" altLang="zh-CN" kern="100" dirty="0">
                <a:effectLst/>
                <a:latin typeface="+mn-ea"/>
                <a:cs typeface="Times New Roman" panose="02020603050405020304" pitchFamily="18" charset="0"/>
              </a:rPr>
              <a:t>r22</a:t>
            </a:r>
            <a:r>
              <a:rPr lang="zh-CN" altLang="en-US" kern="100" dirty="0">
                <a:effectLst/>
                <a:latin typeface="+mn-ea"/>
                <a:cs typeface="Times New Roman" panose="02020603050405020304" pitchFamily="18" charset="0"/>
              </a:rPr>
              <a:t>中的内存从内存中取回，恢复</a:t>
            </a:r>
            <a:r>
              <a:rPr lang="en-US" altLang="zh-CN" kern="100" dirty="0">
                <a:effectLst/>
                <a:latin typeface="+mn-ea"/>
                <a:cs typeface="Times New Roman" panose="02020603050405020304" pitchFamily="18" charset="0"/>
              </a:rPr>
              <a:t>r22</a:t>
            </a:r>
          </a:p>
          <a:p>
            <a:pPr indent="1270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addi.d	$r3,$r3,32	#</a:t>
            </a:r>
            <a:r>
              <a:rPr lang="zh-CN" altLang="en-US" kern="100" dirty="0">
                <a:effectLst/>
                <a:latin typeface="+mn-ea"/>
                <a:cs typeface="Times New Roman" panose="02020603050405020304" pitchFamily="18" charset="0"/>
              </a:rPr>
              <a:t>恢复</a:t>
            </a:r>
            <a:r>
              <a:rPr lang="en-US" altLang="zh-CN" kern="100" dirty="0">
                <a:effectLst/>
                <a:latin typeface="+mn-ea"/>
                <a:cs typeface="Times New Roman" panose="02020603050405020304" pitchFamily="18" charset="0"/>
              </a:rPr>
              <a:t>r3</a:t>
            </a:r>
            <a:r>
              <a:rPr lang="zh-CN" altLang="en-US" kern="100" dirty="0">
                <a:effectLst/>
                <a:latin typeface="+mn-ea"/>
                <a:cs typeface="Times New Roman" panose="02020603050405020304" pitchFamily="18" charset="0"/>
              </a:rPr>
              <a:t>中的地址信息</a:t>
            </a:r>
          </a:p>
        </p:txBody>
      </p:sp>
      <p:sp>
        <p:nvSpPr>
          <p:cNvPr id="14" name="箭头: 右 13">
            <a:extLst>
              <a:ext uri="{FF2B5EF4-FFF2-40B4-BE49-F238E27FC236}">
                <a16:creationId xmlns:a16="http://schemas.microsoft.com/office/drawing/2014/main" id="{7FB9A942-32DA-FB70-5B19-1F003DCB1A7F}"/>
              </a:ext>
            </a:extLst>
          </p:cNvPr>
          <p:cNvSpPr/>
          <p:nvPr/>
        </p:nvSpPr>
        <p:spPr>
          <a:xfrm>
            <a:off x="9176887" y="4014378"/>
            <a:ext cx="7366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DA8FBCB-553A-B625-8150-C068A6BA0F60}"/>
              </a:ext>
            </a:extLst>
          </p:cNvPr>
          <p:cNvSpPr txBox="1"/>
          <p:nvPr/>
        </p:nvSpPr>
        <p:spPr>
          <a:xfrm>
            <a:off x="10224678" y="4051962"/>
            <a:ext cx="1651000" cy="369332"/>
          </a:xfrm>
          <a:prstGeom prst="rect">
            <a:avLst/>
          </a:prstGeom>
          <a:noFill/>
        </p:spPr>
        <p:txBody>
          <a:bodyPr wrap="square" rtlCol="0">
            <a:spAutoFit/>
          </a:bodyPr>
          <a:lstStyle/>
          <a:p>
            <a:r>
              <a:rPr lang="zh-CN" altLang="en-US" dirty="0"/>
              <a:t>恢复现场</a:t>
            </a:r>
          </a:p>
        </p:txBody>
      </p:sp>
      <p:cxnSp>
        <p:nvCxnSpPr>
          <p:cNvPr id="17" name="直接连接符 16">
            <a:extLst>
              <a:ext uri="{FF2B5EF4-FFF2-40B4-BE49-F238E27FC236}">
                <a16:creationId xmlns:a16="http://schemas.microsoft.com/office/drawing/2014/main" id="{7F8F3313-7F8D-197D-39D6-8BF33E65F3FE}"/>
              </a:ext>
            </a:extLst>
          </p:cNvPr>
          <p:cNvCxnSpPr>
            <a:cxnSpLocks/>
          </p:cNvCxnSpPr>
          <p:nvPr/>
        </p:nvCxnSpPr>
        <p:spPr>
          <a:xfrm flipV="1">
            <a:off x="947286" y="3656324"/>
            <a:ext cx="7886700" cy="26437"/>
          </a:xfrm>
          <a:prstGeom prst="line">
            <a:avLst/>
          </a:prstGeom>
        </p:spPr>
        <p:style>
          <a:lnRef idx="3">
            <a:schemeClr val="accent6"/>
          </a:lnRef>
          <a:fillRef idx="0">
            <a:schemeClr val="accent6"/>
          </a:fillRef>
          <a:effectRef idx="2">
            <a:schemeClr val="accent6"/>
          </a:effectRef>
          <a:fontRef idx="minor">
            <a:schemeClr val="tx1"/>
          </a:fontRef>
        </p:style>
      </p:cxnSp>
      <p:sp>
        <p:nvSpPr>
          <p:cNvPr id="16" name="文本框 15">
            <a:extLst>
              <a:ext uri="{FF2B5EF4-FFF2-40B4-BE49-F238E27FC236}">
                <a16:creationId xmlns:a16="http://schemas.microsoft.com/office/drawing/2014/main" id="{A98B10FB-A764-90E7-08CA-F2F93EBF0AED}"/>
              </a:ext>
            </a:extLst>
          </p:cNvPr>
          <p:cNvSpPr txBox="1"/>
          <p:nvPr/>
        </p:nvSpPr>
        <p:spPr>
          <a:xfrm>
            <a:off x="858386" y="5040647"/>
            <a:ext cx="10089014" cy="1200329"/>
          </a:xfrm>
          <a:prstGeom prst="rect">
            <a:avLst/>
          </a:prstGeom>
          <a:noFill/>
        </p:spPr>
        <p:txBody>
          <a:bodyPr wrap="square">
            <a:spAutoFit/>
          </a:bodyPr>
          <a:lstStyle/>
          <a:p>
            <a:r>
              <a:rPr lang="en-US" altLang="zh-CN" dirty="0"/>
              <a:t>	caller</a:t>
            </a:r>
            <a:r>
              <a:rPr lang="zh-CN" altLang="en-US" dirty="0"/>
              <a:t>只调用了一次</a:t>
            </a:r>
            <a:r>
              <a:rPr lang="en-US" altLang="zh-CN" dirty="0"/>
              <a:t>add,</a:t>
            </a:r>
            <a:r>
              <a:rPr lang="zh-CN" altLang="en-US" dirty="0"/>
              <a:t>且</a:t>
            </a:r>
            <a:r>
              <a:rPr lang="en-US" altLang="zh-CN" dirty="0"/>
              <a:t>add</a:t>
            </a:r>
            <a:r>
              <a:rPr lang="zh-CN" altLang="en-US" dirty="0"/>
              <a:t>函数没有再调用其他函数，所以整个进程比较简单。但在实际的程序设计与运行情况中，被调用的子程序往往还会再次调用其他的子程序，形成嵌套调用。在嵌套调用的时候，每一次调用时都会有一个返回地址，这样只有将返回地址放入栈中才能满足存储需求。这就是为什么我们在保存现场时要将地址写入内存。</a:t>
            </a:r>
          </a:p>
        </p:txBody>
      </p:sp>
    </p:spTree>
    <p:extLst>
      <p:ext uri="{BB962C8B-B14F-4D97-AF65-F5344CB8AC3E}">
        <p14:creationId xmlns:p14="http://schemas.microsoft.com/office/powerpoint/2010/main" val="98011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精简指令集与复杂指令集有什么区别？</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708981"/>
          </a:xfrm>
          <a:prstGeom prst="rect">
            <a:avLst/>
          </a:prstGeom>
          <a:noFill/>
        </p:spPr>
        <p:txBody>
          <a:bodyPr wrap="square" rtlCol="0">
            <a:spAutoFit/>
          </a:bodyPr>
          <a:lstStyle/>
          <a:p>
            <a:r>
              <a:rPr lang="en-US" altLang="zh-CN" dirty="0"/>
              <a:t>	</a:t>
            </a:r>
            <a:r>
              <a:rPr lang="zh-CN" altLang="en-US" sz="2000" dirty="0"/>
              <a:t>前面我们已经了解了复杂指令集</a:t>
            </a:r>
            <a:r>
              <a:rPr lang="en-US" altLang="zh-CN" sz="2000" dirty="0"/>
              <a:t>CISC</a:t>
            </a:r>
            <a:r>
              <a:rPr lang="zh-CN" altLang="en-US" sz="2000" dirty="0"/>
              <a:t>和精简指令集</a:t>
            </a:r>
            <a:r>
              <a:rPr lang="en-US" altLang="zh-CN" sz="2000" dirty="0"/>
              <a:t>RISC</a:t>
            </a:r>
            <a:r>
              <a:rPr lang="zh-CN" altLang="en-US" sz="2000" dirty="0"/>
              <a:t>的由来，作为设计制造微处理器的两种典型技术，</a:t>
            </a:r>
            <a:r>
              <a:rPr lang="en-US" altLang="zh-CN" sz="2000" dirty="0"/>
              <a:t>CISC</a:t>
            </a:r>
            <a:r>
              <a:rPr lang="zh-CN" altLang="en-US" sz="2000" dirty="0"/>
              <a:t>与</a:t>
            </a:r>
            <a:r>
              <a:rPr lang="en-US" altLang="zh-CN" sz="2000" dirty="0"/>
              <a:t>RISC</a:t>
            </a:r>
            <a:r>
              <a:rPr lang="zh-CN" altLang="en-US" sz="2000" dirty="0"/>
              <a:t>都尝试着在诸多影响计算机性能的因素中做出某种平衡，但由于其采取的方式不同，两者在很多方面的差异很大：</a:t>
            </a:r>
            <a:endParaRPr lang="en-US" altLang="zh-CN" sz="2000" dirty="0"/>
          </a:p>
          <a:p>
            <a:endParaRPr lang="en-US" altLang="zh-CN" sz="2000" dirty="0"/>
          </a:p>
          <a:p>
            <a:r>
              <a:rPr lang="en-US" altLang="zh-CN" sz="2000" dirty="0"/>
              <a:t>	(1) </a:t>
            </a:r>
            <a:r>
              <a:rPr lang="zh-CN" altLang="en-US" sz="2000" dirty="0">
                <a:solidFill>
                  <a:schemeClr val="accent6">
                    <a:lumMod val="75000"/>
                  </a:schemeClr>
                </a:solidFill>
              </a:rPr>
              <a:t>指令系统</a:t>
            </a:r>
            <a:r>
              <a:rPr lang="zh-CN" altLang="en-US" sz="2000" dirty="0"/>
              <a:t>：</a:t>
            </a:r>
            <a:r>
              <a:rPr lang="en-US" altLang="zh-CN" sz="2000" dirty="0"/>
              <a:t>RISC </a:t>
            </a:r>
            <a:r>
              <a:rPr lang="zh-CN" altLang="en-US" sz="2000" dirty="0"/>
              <a:t>实现专注于经常使用的指令，尽量使它们简单、高效。而在</a:t>
            </a:r>
            <a:r>
              <a:rPr lang="en-US" altLang="zh-CN" sz="2000" dirty="0"/>
              <a:t>RISC </a:t>
            </a:r>
            <a:r>
              <a:rPr lang="zh-CN" altLang="en-US" sz="2000" dirty="0"/>
              <a:t>机器上实现特殊功能时需要组合指令，效率可能较低，但可以利用流水技术和超标量技术加以改进和弥补；而</a:t>
            </a:r>
            <a:r>
              <a:rPr lang="en-US" altLang="zh-CN" sz="2000" dirty="0"/>
              <a:t>CISC</a:t>
            </a:r>
            <a:r>
              <a:rPr lang="zh-CN" altLang="en-US" sz="2000" dirty="0"/>
              <a:t>计算机凭借丰富的指令系统，可以使用专用指令来完成特定的功能，处理特殊任务效率相对较高。</a:t>
            </a:r>
            <a:endParaRPr lang="en-US" altLang="zh-CN" sz="2000" dirty="0"/>
          </a:p>
          <a:p>
            <a:endParaRPr lang="en-US" altLang="zh-CN" sz="2000" dirty="0"/>
          </a:p>
          <a:p>
            <a:r>
              <a:rPr lang="en-US" altLang="zh-CN" sz="2000" dirty="0"/>
              <a:t>	(2) </a:t>
            </a:r>
            <a:r>
              <a:rPr lang="zh-CN" altLang="en-US" sz="2000" dirty="0">
                <a:solidFill>
                  <a:schemeClr val="accent6">
                    <a:lumMod val="75000"/>
                  </a:schemeClr>
                </a:solidFill>
              </a:rPr>
              <a:t>存储器操作</a:t>
            </a:r>
            <a:r>
              <a:rPr lang="zh-CN" altLang="en-US" sz="2000" dirty="0"/>
              <a:t>：</a:t>
            </a:r>
            <a:r>
              <a:rPr lang="en-US" altLang="zh-CN" sz="2000" dirty="0"/>
              <a:t>RISC</a:t>
            </a:r>
            <a:r>
              <a:rPr lang="zh-CN" altLang="en-US" sz="2000" dirty="0"/>
              <a:t>对存储器操作有限制，大部分指令只能访问寄存器，使得存储器的控制简单化；而</a:t>
            </a:r>
            <a:r>
              <a:rPr lang="en-US" altLang="zh-CN" sz="2000" dirty="0"/>
              <a:t>CISC</a:t>
            </a:r>
            <a:r>
              <a:rPr lang="zh-CN" altLang="en-US" sz="2000" dirty="0"/>
              <a:t>可以进行存储器操作的指令多，操作直接，需要更注意存储器控制与安全。</a:t>
            </a:r>
            <a:endParaRPr lang="en-US" altLang="zh-CN" sz="2000" dirty="0"/>
          </a:p>
          <a:p>
            <a:endParaRPr lang="en-US" altLang="zh-CN" sz="2000" dirty="0"/>
          </a:p>
          <a:p>
            <a:r>
              <a:rPr lang="en-US" altLang="zh-CN" sz="2000" dirty="0"/>
              <a:t>	  (3) </a:t>
            </a:r>
            <a:r>
              <a:rPr lang="zh-CN" altLang="en-US" sz="2000" dirty="0">
                <a:solidFill>
                  <a:schemeClr val="accent6">
                    <a:lumMod val="75000"/>
                  </a:schemeClr>
                </a:solidFill>
              </a:rPr>
              <a:t>程序编写</a:t>
            </a:r>
            <a:r>
              <a:rPr lang="zh-CN" altLang="en-US" sz="2000" dirty="0"/>
              <a:t>：</a:t>
            </a:r>
            <a:r>
              <a:rPr lang="en-US" altLang="zh-CN" sz="2000" dirty="0"/>
              <a:t>RISC</a:t>
            </a:r>
            <a:r>
              <a:rPr lang="zh-CN" altLang="en-US" sz="2000" dirty="0"/>
              <a:t>汇编语言程序因为需要组合指令以实现特殊功能，一般需要较大的内存空间，实现特殊功能时程序复杂，不易设计；而</a:t>
            </a:r>
            <a:r>
              <a:rPr lang="en-US" altLang="zh-CN" sz="2000" dirty="0"/>
              <a:t>CISC </a:t>
            </a:r>
            <a:r>
              <a:rPr lang="zh-CN" altLang="en-US" sz="2000" dirty="0"/>
              <a:t>汇编语言程序编程相对简单，科学计算及复杂操作的程序设计相对容易，效率较高；</a:t>
            </a:r>
            <a:endParaRPr lang="zh-CN" altLang="en-US" dirty="0"/>
          </a:p>
        </p:txBody>
      </p:sp>
    </p:spTree>
    <p:extLst>
      <p:ext uri="{BB962C8B-B14F-4D97-AF65-F5344CB8AC3E}">
        <p14:creationId xmlns:p14="http://schemas.microsoft.com/office/powerpoint/2010/main" val="7193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86797"/>
            <a:ext cx="12192000" cy="5379415"/>
          </a:xfrm>
        </p:spPr>
        <p:txBody>
          <a:bodyPr/>
          <a:lstStyle/>
          <a:p>
            <a:r>
              <a:rPr lang="zh-CN" altLang="en-US" dirty="0"/>
              <a:t>选择语句的机器级表示</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60</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18351" y="1596181"/>
            <a:ext cx="11155298" cy="4401205"/>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选择语句表示在多个可能的分支中选择一条进行执行，而</a:t>
            </a:r>
            <a:r>
              <a:rPr lang="en-US" altLang="zh-CN" sz="2000" b="0" dirty="0">
                <a:latin typeface="Times New Roman" panose="02020603050405020304" pitchFamily="18" charset="0"/>
                <a:cs typeface="Times New Roman" panose="02020603050405020304" pitchFamily="18" charset="0"/>
              </a:rPr>
              <a:t>C</a:t>
            </a:r>
            <a:r>
              <a:rPr lang="zh-CN" altLang="en-US" sz="2000" b="0" dirty="0">
                <a:latin typeface="Times New Roman" panose="02020603050405020304" pitchFamily="18" charset="0"/>
                <a:cs typeface="Times New Roman" panose="02020603050405020304" pitchFamily="18" charset="0"/>
              </a:rPr>
              <a:t>语言中最常见的选择语句就是</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语句和</a:t>
            </a:r>
            <a:r>
              <a:rPr lang="en-US" altLang="zh-CN" sz="2000" dirty="0">
                <a:latin typeface="Times New Roman" panose="02020603050405020304" pitchFamily="18" charset="0"/>
                <a:cs typeface="Times New Roman" panose="02020603050405020304" pitchFamily="18" charset="0"/>
              </a:rPr>
              <a:t>switch</a:t>
            </a:r>
            <a:r>
              <a:rPr lang="zh-CN" altLang="en-US" sz="2000" dirty="0">
                <a:latin typeface="Times New Roman" panose="02020603050405020304" pitchFamily="18" charset="0"/>
                <a:cs typeface="Times New Roman" panose="02020603050405020304" pitchFamily="18" charset="0"/>
              </a:rPr>
              <a:t>语句，而在汇编语言的实现中，两者都是通过条件判断指令和跳转指令实现的。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汇编语言程序通过定义不同的程序段入口，并根据条件跳转指令跳转到特定入口实现多分支指令的执行</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语句为例，给出一条简单的</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语句：</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indent="267970" algn="just"/>
            <a:r>
              <a:rPr lang="en-US" altLang="zh-CN" sz="2000" dirty="0">
                <a:latin typeface="Times New Roman" panose="02020603050405020304" pitchFamily="18" charset="0"/>
                <a:cs typeface="Times New Roman" panose="02020603050405020304" pitchFamily="18" charset="0"/>
              </a:rPr>
              <a:t>			</a:t>
            </a:r>
            <a:r>
              <a:rPr lang="en-US" altLang="zh-CN" sz="2000" b="1" kern="100" dirty="0">
                <a:effectLst/>
                <a:latin typeface="Times New Roman" panose="02020603050405020304" pitchFamily="18" charset="0"/>
                <a:cs typeface="Times New Roman" panose="02020603050405020304" pitchFamily="18" charset="0"/>
              </a:rPr>
              <a:t>if</a:t>
            </a:r>
            <a:r>
              <a:rPr lang="en-US" altLang="zh-CN" sz="2000" kern="100" dirty="0">
                <a:effectLst/>
                <a:latin typeface="Times New Roman" panose="02020603050405020304" pitchFamily="18" charset="0"/>
                <a:cs typeface="Times New Roman" panose="02020603050405020304" pitchFamily="18" charset="0"/>
              </a:rPr>
              <a:t>(</a:t>
            </a:r>
            <a:r>
              <a:rPr lang="en-US" altLang="zh-CN" sz="2000" i="1" kern="100" dirty="0">
                <a:effectLst/>
                <a:latin typeface="Times New Roman" panose="02020603050405020304" pitchFamily="18" charset="0"/>
                <a:cs typeface="Times New Roman" panose="02020603050405020304" pitchFamily="18" charset="0"/>
              </a:rPr>
              <a:t>cond_expr</a:t>
            </a:r>
            <a:r>
              <a:rPr lang="en-US" altLang="zh-CN" sz="2000" kern="100" dirty="0">
                <a:effectLst/>
                <a:latin typeface="Times New Roman" panose="02020603050405020304" pitchFamily="18" charset="0"/>
                <a:cs typeface="Times New Roman" panose="02020603050405020304" pitchFamily="18" charset="0"/>
              </a:rPr>
              <a:t>)</a:t>
            </a:r>
            <a:endParaRPr lang="zh-CN" altLang="zh-CN" sz="2000" kern="100" dirty="0">
              <a:effectLst/>
              <a:latin typeface="Times New Roman" panose="02020603050405020304" pitchFamily="18" charset="0"/>
              <a:cs typeface="Times New Roman" panose="02020603050405020304" pitchFamily="18" charset="0"/>
            </a:endParaRPr>
          </a:p>
          <a:p>
            <a:pPr indent="533400" algn="just"/>
            <a:r>
              <a:rPr lang="en-US" altLang="zh-CN" sz="2000" kern="100" dirty="0">
                <a:effectLst/>
                <a:latin typeface="Times New Roman" panose="02020603050405020304" pitchFamily="18" charset="0"/>
                <a:cs typeface="Times New Roman" panose="02020603050405020304" pitchFamily="18" charset="0"/>
              </a:rPr>
              <a:t>			printf("The expression is True");</a:t>
            </a:r>
            <a:endParaRPr lang="zh-CN" altLang="zh-CN" sz="2000" kern="100" dirty="0">
              <a:effectLst/>
              <a:latin typeface="Times New Roman" panose="02020603050405020304" pitchFamily="18" charset="0"/>
              <a:cs typeface="Times New Roman" panose="02020603050405020304" pitchFamily="18" charset="0"/>
            </a:endParaRPr>
          </a:p>
          <a:p>
            <a:pPr indent="267970" algn="just"/>
            <a:r>
              <a:rPr lang="en-US" altLang="zh-CN" sz="2000" b="1" kern="100" dirty="0">
                <a:effectLst/>
                <a:latin typeface="Times New Roman" panose="02020603050405020304" pitchFamily="18" charset="0"/>
                <a:cs typeface="Times New Roman" panose="02020603050405020304" pitchFamily="18" charset="0"/>
              </a:rPr>
              <a:t>			else</a:t>
            </a:r>
            <a:endParaRPr lang="zh-CN" altLang="zh-CN" sz="2000" kern="100" dirty="0">
              <a:effectLst/>
              <a:latin typeface="Times New Roman" panose="02020603050405020304" pitchFamily="18" charset="0"/>
              <a:cs typeface="Times New Roman" panose="02020603050405020304" pitchFamily="18" charset="0"/>
            </a:endParaRPr>
          </a:p>
          <a:p>
            <a:pPr indent="533400" algn="just"/>
            <a:r>
              <a:rPr lang="en-US" altLang="zh-CN" sz="2000" kern="100" dirty="0">
                <a:effectLst/>
                <a:latin typeface="Times New Roman" panose="02020603050405020304" pitchFamily="18" charset="0"/>
                <a:cs typeface="Times New Roman" panose="02020603050405020304" pitchFamily="18" charset="0"/>
              </a:rPr>
              <a:t>			printf("The expression is False");</a:t>
            </a:r>
          </a:p>
          <a:p>
            <a:pPr indent="533400" algn="just"/>
            <a:endParaRPr lang="zh-CN" altLang="zh-CN" sz="2000" kern="100" dirty="0">
              <a:effectLst/>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cond_expr</a:t>
            </a:r>
            <a:r>
              <a:rPr lang="zh-CN" altLang="en-US" sz="2000" dirty="0">
                <a:latin typeface="Times New Roman" panose="02020603050405020304" pitchFamily="18" charset="0"/>
                <a:cs typeface="Times New Roman" panose="02020603050405020304" pitchFamily="18" charset="0"/>
              </a:rPr>
              <a:t>是条件表达式，根据其真假选择一条语句进行输出。在这条语句中，存在两个分支，一是条件表达式为真，则输出</a:t>
            </a:r>
            <a:r>
              <a:rPr lang="en-US" altLang="zh-CN" sz="2000" kern="100" dirty="0">
                <a:effectLst/>
                <a:latin typeface="Times New Roman" panose="02020603050405020304" pitchFamily="18" charset="0"/>
                <a:cs typeface="Times New Roman" panose="02020603050405020304" pitchFamily="18" charset="0"/>
              </a:rPr>
              <a:t>“The expression is True”</a:t>
            </a:r>
            <a:r>
              <a:rPr lang="zh-CN" altLang="en-US" sz="2000" kern="100" dirty="0">
                <a:effectLst/>
                <a:latin typeface="Times New Roman" panose="02020603050405020304" pitchFamily="18" charset="0"/>
                <a:cs typeface="Times New Roman" panose="02020603050405020304" pitchFamily="18" charset="0"/>
              </a:rPr>
              <a:t>，否则输出</a:t>
            </a:r>
            <a:r>
              <a:rPr lang="en-US" altLang="zh-CN" sz="2000" kern="100" dirty="0">
                <a:effectLst/>
                <a:latin typeface="Times New Roman" panose="02020603050405020304" pitchFamily="18" charset="0"/>
                <a:cs typeface="Times New Roman" panose="02020603050405020304" pitchFamily="18" charset="0"/>
              </a:rPr>
              <a:t>“The expression is False”</a:t>
            </a:r>
            <a:r>
              <a:rPr lang="zh-CN" altLang="en-US" sz="2000" kern="100" dirty="0">
                <a:effectLst/>
                <a:latin typeface="Times New Roman" panose="02020603050405020304" pitchFamily="18" charset="0"/>
                <a:cs typeface="Times New Roman" panose="02020603050405020304" pitchFamily="18" charset="0"/>
              </a:rPr>
              <a:t>。然后我们将其汇编为汇编语言源程序，查看其实现逻辑。</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54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61</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18351" y="1228397"/>
            <a:ext cx="11155298" cy="5478423"/>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将上述</a:t>
            </a:r>
            <a:r>
              <a:rPr lang="en-US" altLang="zh-CN" sz="2000" b="0" dirty="0">
                <a:latin typeface="Times New Roman" panose="02020603050405020304" pitchFamily="18" charset="0"/>
                <a:cs typeface="Times New Roman" panose="02020603050405020304" pitchFamily="18" charset="0"/>
              </a:rPr>
              <a:t>if</a:t>
            </a:r>
            <a:r>
              <a:rPr lang="zh-CN" altLang="en-US" sz="2000" b="0" dirty="0">
                <a:latin typeface="Times New Roman" panose="02020603050405020304" pitchFamily="18" charset="0"/>
                <a:cs typeface="Times New Roman" panose="02020603050405020304" pitchFamily="18" charset="0"/>
              </a:rPr>
              <a:t>语句编译为汇编语言源程序后，其中有这么一段代码：</a:t>
            </a:r>
            <a:endParaRPr lang="en-US" altLang="zh-CN" sz="2000" b="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beqz	$r12,.L2 		#$r12=0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？成立则跳转至程序</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处</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la.local   $r4,.LC0  	    		#.LC0</a:t>
            </a:r>
            <a:r>
              <a:rPr lang="zh-CN" altLang="en-US" sz="2000" dirty="0">
                <a:latin typeface="Times New Roman" panose="02020603050405020304" pitchFamily="18" charset="0"/>
                <a:cs typeface="Times New Roman" panose="02020603050405020304" pitchFamily="18" charset="0"/>
              </a:rPr>
              <a:t>地址传送至</a:t>
            </a:r>
            <a:r>
              <a:rPr lang="en-US" altLang="zh-CN" sz="2000" dirty="0">
                <a:latin typeface="Times New Roman" panose="02020603050405020304" pitchFamily="18" charset="0"/>
                <a:cs typeface="Times New Roman" panose="02020603050405020304" pitchFamily="18" charset="0"/>
              </a:rPr>
              <a:t>$r4</a:t>
            </a:r>
          </a:p>
          <a:p>
            <a:pPr algn="just"/>
            <a:r>
              <a:rPr lang="en-US" altLang="zh-CN" sz="2000" dirty="0">
                <a:latin typeface="Times New Roman" panose="02020603050405020304" pitchFamily="18" charset="0"/>
                <a:cs typeface="Times New Roman" panose="02020603050405020304" pitchFamily="18" charset="0"/>
              </a:rPr>
              <a:t>		bl	    %plt(printf)  		#</a:t>
            </a:r>
            <a:r>
              <a:rPr lang="zh-CN" altLang="en-US" sz="2000" dirty="0">
                <a:latin typeface="Times New Roman" panose="02020603050405020304" pitchFamily="18" charset="0"/>
                <a:cs typeface="Times New Roman" panose="02020603050405020304" pitchFamily="18" charset="0"/>
              </a:rPr>
              <a:t>打印指令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b	    .L3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跳转至程序</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.L3</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处</a:t>
            </a: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p>
          <a:p>
            <a:pPr algn="just"/>
            <a:r>
              <a:rPr lang="en-US" altLang="zh-CN" sz="2000" dirty="0">
                <a:latin typeface="Times New Roman" panose="02020603050405020304" pitchFamily="18" charset="0"/>
                <a:cs typeface="Times New Roman" panose="02020603050405020304" pitchFamily="18" charset="0"/>
              </a:rPr>
              <a:t>		la.local$r4,.LC1  	    		#.LC1</a:t>
            </a:r>
            <a:r>
              <a:rPr lang="zh-CN" altLang="en-US" sz="2000" dirty="0">
                <a:latin typeface="Times New Roman" panose="02020603050405020304" pitchFamily="18" charset="0"/>
                <a:cs typeface="Times New Roman" panose="02020603050405020304" pitchFamily="18" charset="0"/>
              </a:rPr>
              <a:t>地址传送至</a:t>
            </a:r>
            <a:r>
              <a:rPr lang="en-US" altLang="zh-CN" sz="2000" dirty="0">
                <a:latin typeface="Times New Roman" panose="02020603050405020304" pitchFamily="18" charset="0"/>
                <a:cs typeface="Times New Roman" panose="02020603050405020304" pitchFamily="18" charset="0"/>
              </a:rPr>
              <a:t>r4</a:t>
            </a:r>
          </a:p>
          <a:p>
            <a:pPr algn="just"/>
            <a:r>
              <a:rPr lang="en-US" altLang="zh-CN" sz="2000" dirty="0">
                <a:latin typeface="Times New Roman" panose="02020603050405020304" pitchFamily="18" charset="0"/>
                <a:cs typeface="Times New Roman" panose="02020603050405020304" pitchFamily="18" charset="0"/>
              </a:rPr>
              <a:t>		bl	%plt(printf)   		#</a:t>
            </a:r>
            <a:r>
              <a:rPr lang="zh-CN" altLang="en-US" sz="2000" dirty="0">
                <a:latin typeface="Times New Roman" panose="02020603050405020304" pitchFamily="18" charset="0"/>
                <a:cs typeface="Times New Roman" panose="02020603050405020304" pitchFamily="18" charset="0"/>
              </a:rPr>
              <a:t>打印指令</a:t>
            </a: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.L3:</a:t>
            </a:r>
          </a:p>
          <a:p>
            <a:pPr algn="just"/>
            <a:r>
              <a:rPr lang="en-US" altLang="zh-CN" sz="2000" dirty="0">
                <a:latin typeface="Times New Roman" panose="02020603050405020304" pitchFamily="18" charset="0"/>
                <a:cs typeface="Times New Roman" panose="02020603050405020304" pitchFamily="18" charset="0"/>
              </a:rPr>
              <a:t>		nop  					#</a:t>
            </a:r>
            <a:r>
              <a:rPr lang="zh-CN" altLang="en-US" sz="2000" dirty="0">
                <a:latin typeface="Times New Roman" panose="02020603050405020304" pitchFamily="18" charset="0"/>
                <a:cs typeface="Times New Roman" panose="02020603050405020304" pitchFamily="18" charset="0"/>
              </a:rPr>
              <a:t>空指令</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我们可以看到，汇编代码中设置了两个程序段入口，但这两个入口并不是对应的两个执行分支。在第一行中，程序首先对条件表达式的值进行了判断，若程序表达式的值为假，程序直接跳转到</a:t>
            </a:r>
            <a:r>
              <a:rPr lang="en-US" altLang="zh-CN" dirty="0">
                <a:latin typeface="Times New Roman" panose="02020603050405020304" pitchFamily="18" charset="0"/>
                <a:cs typeface="Times New Roman" panose="02020603050405020304" pitchFamily="18" charset="0"/>
              </a:rPr>
              <a:t>L2</a:t>
            </a:r>
            <a:r>
              <a:rPr lang="zh-CN" altLang="en-US" dirty="0">
                <a:latin typeface="Times New Roman" panose="02020603050405020304" pitchFamily="18" charset="0"/>
                <a:cs typeface="Times New Roman" panose="02020603050405020304" pitchFamily="18" charset="0"/>
              </a:rPr>
              <a:t>入口处，这样就跳过了输出第一条语句的指令；而若为真，则不进行跳转，在执行完输出后直接跳转到</a:t>
            </a:r>
            <a:r>
              <a:rPr lang="en-US" altLang="zh-CN" dirty="0">
                <a:latin typeface="Times New Roman" panose="02020603050405020304" pitchFamily="18" charset="0"/>
                <a:cs typeface="Times New Roman" panose="02020603050405020304" pitchFamily="18" charset="0"/>
              </a:rPr>
              <a:t>L3</a:t>
            </a:r>
            <a:r>
              <a:rPr lang="zh-CN" altLang="en-US" dirty="0">
                <a:latin typeface="Times New Roman" panose="02020603050405020304" pitchFamily="18" charset="0"/>
                <a:cs typeface="Times New Roman" panose="02020603050405020304" pitchFamily="18" charset="0"/>
              </a:rPr>
              <a:t>入口处，这样就跳过了第二条语句的输出。所以在</a:t>
            </a:r>
            <a:r>
              <a:rPr lang="en-US" altLang="zh-CN"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语句中，跳转并不一定是为了去执行某个程序分支，也可能是为了跳过某个程序分支。</a:t>
            </a:r>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	Switch</a:t>
            </a:r>
            <a:r>
              <a:rPr lang="zh-CN" altLang="en-US" dirty="0">
                <a:latin typeface="Times New Roman" panose="02020603050405020304" pitchFamily="18" charset="0"/>
                <a:cs typeface="Times New Roman" panose="02020603050405020304" pitchFamily="18" charset="0"/>
              </a:rPr>
              <a:t>语句与</a:t>
            </a:r>
            <a:r>
              <a:rPr lang="en-US" altLang="zh-CN"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语句的工作原理相同，只不过需要设置更多的程序入口以满足多分支的需求。</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8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0" y="1086797"/>
            <a:ext cx="12192000" cy="5379415"/>
          </a:xfrm>
        </p:spPr>
        <p:txBody>
          <a:bodyPr/>
          <a:lstStyle/>
          <a:p>
            <a:r>
              <a:rPr lang="zh-CN" altLang="en-US" dirty="0"/>
              <a:t>循环结构的机器级表示</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62</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18351" y="1596181"/>
            <a:ext cx="11155298" cy="4401205"/>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循环结构和选择语句在汇编语言程序中</a:t>
            </a:r>
            <a:r>
              <a:rPr lang="zh-CN" altLang="en-US" sz="2000" dirty="0">
                <a:latin typeface="Times New Roman" panose="02020603050405020304" pitchFamily="18" charset="0"/>
                <a:cs typeface="Times New Roman" panose="02020603050405020304" pitchFamily="18" charset="0"/>
              </a:rPr>
              <a:t>都是通过条件判断指令和跳转指令实现的。但是二者之间的区别是选择语句通过跳转到不同的程序入口实现多分支程序的选择性执行，而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循环语句则是通过反复跳转到同一个程序段入口以实现功能的循环执行</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do while</a:t>
            </a:r>
            <a:r>
              <a:rPr lang="zh-CN" altLang="en-US" sz="2000" dirty="0">
                <a:latin typeface="Times New Roman" panose="02020603050405020304" pitchFamily="18" charset="0"/>
                <a:cs typeface="Times New Roman" panose="02020603050405020304" pitchFamily="18" charset="0"/>
              </a:rPr>
              <a:t>语句为例：</a:t>
            </a:r>
            <a:endParaRPr lang="en-US" altLang="zh-CN" sz="2000" dirty="0">
              <a:latin typeface="Times New Roman" panose="02020603050405020304" pitchFamily="18" charset="0"/>
              <a:cs typeface="Times New Roman" panose="02020603050405020304" pitchFamily="18" charset="0"/>
            </a:endParaRPr>
          </a:p>
          <a:p>
            <a:pPr indent="267970" algn="just"/>
            <a:r>
              <a:rPr lang="en-US" altLang="zh-CN" sz="2000" dirty="0">
                <a:latin typeface="Times New Roman" panose="02020603050405020304" pitchFamily="18" charset="0"/>
                <a:cs typeface="Times New Roman" panose="02020603050405020304" pitchFamily="18" charset="0"/>
              </a:rPr>
              <a:t>	int </a:t>
            </a:r>
            <a:r>
              <a:rPr lang="en-US" altLang="zh-CN" sz="2000" dirty="0" err="1">
                <a:latin typeface="Times New Roman" panose="02020603050405020304" pitchFamily="18" charset="0"/>
                <a:cs typeface="Times New Roman" panose="02020603050405020304" pitchFamily="18" charset="0"/>
              </a:rPr>
              <a:t>do_while_test</a:t>
            </a:r>
            <a:r>
              <a:rPr lang="en-US" altLang="zh-CN" sz="2000" dirty="0">
                <a:latin typeface="Times New Roman" panose="02020603050405020304" pitchFamily="18" charset="0"/>
                <a:cs typeface="Times New Roman" panose="02020603050405020304" pitchFamily="18" charset="0"/>
              </a:rPr>
              <a:t>(int n)</a:t>
            </a:r>
          </a:p>
          <a:p>
            <a:pPr indent="267970" algn="just"/>
            <a:r>
              <a:rPr lang="en-US" altLang="zh-CN" sz="2000" dirty="0">
                <a:latin typeface="Times New Roman" panose="02020603050405020304" pitchFamily="18" charset="0"/>
                <a:cs typeface="Times New Roman" panose="02020603050405020304" pitchFamily="18" charset="0"/>
              </a:rPr>
              <a:t>	{</a:t>
            </a:r>
          </a:p>
          <a:p>
            <a:pPr indent="267970" algn="just"/>
            <a:r>
              <a:rPr lang="en-US" altLang="zh-CN" sz="2000" dirty="0">
                <a:latin typeface="Times New Roman" panose="02020603050405020304" pitchFamily="18" charset="0"/>
                <a:cs typeface="Times New Roman" panose="02020603050405020304" pitchFamily="18" charset="0"/>
              </a:rPr>
              <a:t>		 	int i = 0;</a:t>
            </a:r>
          </a:p>
          <a:p>
            <a:pPr indent="267970" algn="just"/>
            <a:r>
              <a:rPr lang="en-US" altLang="zh-CN" sz="2000" dirty="0">
                <a:latin typeface="Times New Roman" panose="02020603050405020304" pitchFamily="18" charset="0"/>
                <a:cs typeface="Times New Roman" panose="02020603050405020304" pitchFamily="18" charset="0"/>
              </a:rPr>
              <a:t>			int result = 0;</a:t>
            </a:r>
          </a:p>
          <a:p>
            <a:pPr indent="267970" algn="just"/>
            <a:r>
              <a:rPr lang="en-US" altLang="zh-CN" sz="2000" dirty="0">
                <a:latin typeface="Times New Roman" panose="02020603050405020304" pitchFamily="18" charset="0"/>
                <a:cs typeface="Times New Roman" panose="02020603050405020304" pitchFamily="18" charset="0"/>
              </a:rPr>
              <a:t>		do{</a:t>
            </a:r>
          </a:p>
          <a:p>
            <a:pPr indent="267970" algn="just"/>
            <a:r>
              <a:rPr lang="en-US" altLang="zh-CN" sz="2000" dirty="0">
                <a:latin typeface="Times New Roman" panose="02020603050405020304" pitchFamily="18" charset="0"/>
                <a:cs typeface="Times New Roman" panose="02020603050405020304" pitchFamily="18" charset="0"/>
              </a:rPr>
              <a:t>			result += 1;</a:t>
            </a:r>
          </a:p>
          <a:p>
            <a:pPr indent="267970" algn="just"/>
            <a:r>
              <a:rPr lang="en-US" altLang="zh-CN" sz="2000" dirty="0">
                <a:latin typeface="Times New Roman" panose="02020603050405020304" pitchFamily="18" charset="0"/>
                <a:cs typeface="Times New Roman" panose="02020603050405020304" pitchFamily="18" charset="0"/>
              </a:rPr>
              <a:t> 			i += 1;</a:t>
            </a:r>
          </a:p>
          <a:p>
            <a:pPr indent="267970" algn="just"/>
            <a:r>
              <a:rPr lang="en-US" altLang="zh-CN" sz="2000" dirty="0">
                <a:latin typeface="Times New Roman" panose="02020603050405020304" pitchFamily="18" charset="0"/>
                <a:cs typeface="Times New Roman" panose="02020603050405020304" pitchFamily="18" charset="0"/>
              </a:rPr>
              <a:t>			}while(i&lt;n);</a:t>
            </a:r>
          </a:p>
          <a:p>
            <a:pPr indent="267970" algn="just"/>
            <a:r>
              <a:rPr lang="en-US" altLang="zh-CN" sz="2000" dirty="0">
                <a:latin typeface="Times New Roman" panose="02020603050405020304" pitchFamily="18" charset="0"/>
                <a:cs typeface="Times New Roman" panose="02020603050405020304" pitchFamily="18" charset="0"/>
              </a:rPr>
              <a:t>	     return result;</a:t>
            </a:r>
          </a:p>
          <a:p>
            <a:pPr indent="267970" algn="just"/>
            <a:r>
              <a:rPr lang="en-US" altLang="zh-CN" sz="2000" dirty="0">
                <a:latin typeface="Times New Roman" panose="02020603050405020304" pitchFamily="18" charset="0"/>
                <a:cs typeface="Times New Roman" panose="02020603050405020304" pitchFamily="18" charset="0"/>
              </a:rPr>
              <a:t>	}</a:t>
            </a:r>
          </a:p>
        </p:txBody>
      </p:sp>
      <p:sp>
        <p:nvSpPr>
          <p:cNvPr id="5" name="文本框 4">
            <a:extLst>
              <a:ext uri="{FF2B5EF4-FFF2-40B4-BE49-F238E27FC236}">
                <a16:creationId xmlns:a16="http://schemas.microsoft.com/office/drawing/2014/main" id="{3CCB1291-14B1-D04C-44E0-F289E8F27D92}"/>
              </a:ext>
            </a:extLst>
          </p:cNvPr>
          <p:cNvSpPr txBox="1"/>
          <p:nvPr/>
        </p:nvSpPr>
        <p:spPr>
          <a:xfrm>
            <a:off x="6807200" y="3627218"/>
            <a:ext cx="3289300" cy="923330"/>
          </a:xfrm>
          <a:prstGeom prst="rect">
            <a:avLst/>
          </a:prstGeom>
          <a:noFill/>
        </p:spPr>
        <p:txBody>
          <a:bodyPr wrap="square" rtlCol="0">
            <a:spAutoFit/>
          </a:bodyPr>
          <a:lstStyle/>
          <a:p>
            <a:r>
              <a:rPr lang="zh-CN" altLang="en-US" dirty="0"/>
              <a:t>我们可以先根据选择语句的跳转方式简单推测一下循环语句的循环是怎么实现的。</a:t>
            </a:r>
          </a:p>
        </p:txBody>
      </p:sp>
    </p:spTree>
    <p:extLst>
      <p:ext uri="{BB962C8B-B14F-4D97-AF65-F5344CB8AC3E}">
        <p14:creationId xmlns:p14="http://schemas.microsoft.com/office/powerpoint/2010/main" val="197696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18351" y="925747"/>
            <a:ext cx="11155298" cy="5847755"/>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将上述</a:t>
            </a:r>
            <a:r>
              <a:rPr lang="en-US" altLang="zh-CN" sz="2000" b="0" dirty="0">
                <a:latin typeface="Times New Roman" panose="02020603050405020304" pitchFamily="18" charset="0"/>
                <a:cs typeface="Times New Roman" panose="02020603050405020304" pitchFamily="18" charset="0"/>
              </a:rPr>
              <a:t>do while</a:t>
            </a:r>
            <a:r>
              <a:rPr lang="zh-CN" altLang="en-US" sz="2000" b="0" dirty="0">
                <a:latin typeface="Times New Roman" panose="02020603050405020304" pitchFamily="18" charset="0"/>
                <a:cs typeface="Times New Roman" panose="02020603050405020304" pitchFamily="18" charset="0"/>
              </a:rPr>
              <a:t>语句编译为汇编语言源程序后，其代码中有如下部分：</a:t>
            </a:r>
            <a:endParaRPr lang="en-US" altLang="zh-CN" sz="2000" b="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p>
          <a:p>
            <a:pPr algn="just"/>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ld.w	   $r12,$r22,-24  	#$r12&lt;-M[$r22-24]</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r12</a:t>
            </a:r>
          </a:p>
          <a:p>
            <a:pPr algn="just"/>
            <a:r>
              <a:rPr lang="en-US" altLang="zh-CN" sz="2000" dirty="0">
                <a:latin typeface="Times New Roman" panose="02020603050405020304" pitchFamily="18" charset="0"/>
                <a:cs typeface="Times New Roman" panose="02020603050405020304" pitchFamily="18" charset="0"/>
              </a:rPr>
              <a:t>			addi.w	$r12,$r12,1 	#$r12=$r12+1</a:t>
            </a:r>
            <a:r>
              <a:rPr lang="zh-CN" altLang="en-US" sz="2000" dirty="0">
                <a:latin typeface="Times New Roman" panose="02020603050405020304" pitchFamily="18" charset="0"/>
                <a:cs typeface="Times New Roman" panose="02020603050405020304" pitchFamily="18" charset="0"/>
              </a:rPr>
              <a:t>，完成变量</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加</a:t>
            </a:r>
            <a:r>
              <a:rPr lang="en-US" altLang="zh-CN" sz="2000" dirty="0">
                <a:latin typeface="Times New Roman" panose="02020603050405020304" pitchFamily="18" charset="0"/>
                <a:cs typeface="Times New Roman" panose="02020603050405020304" pitchFamily="18" charset="0"/>
              </a:rPr>
              <a:t>1</a:t>
            </a:r>
          </a:p>
          <a:p>
            <a:pPr algn="just"/>
            <a:r>
              <a:rPr lang="en-US" altLang="zh-CN" sz="2000" dirty="0">
                <a:latin typeface="Times New Roman" panose="02020603050405020304" pitchFamily="18" charset="0"/>
                <a:cs typeface="Times New Roman" panose="02020603050405020304" pitchFamily="18" charset="0"/>
              </a:rPr>
              <a:t>			st.w  $r12,$r22,-24  	#M[$r22-24]&lt;-$r12</a:t>
            </a:r>
            <a:r>
              <a:rPr lang="zh-CN" altLang="en-US" sz="2000" dirty="0">
                <a:latin typeface="Times New Roman" panose="02020603050405020304" pitchFamily="18" charset="0"/>
                <a:cs typeface="Times New Roman" panose="02020603050405020304" pitchFamily="18" charset="0"/>
              </a:rPr>
              <a:t>，将</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新值写入内存中保存</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ld.w  $r12,$r22,-20  	#$r12&lt;-M[$r22-20]</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r12	</a:t>
            </a:r>
          </a:p>
          <a:p>
            <a:pPr algn="just"/>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#addi.w	$r12,$r12,1    $r12=$r12+1</a:t>
            </a:r>
            <a:r>
              <a:rPr lang="zh-CN" altLang="en-US" sz="2000" dirty="0">
                <a:latin typeface="Times New Roman" panose="02020603050405020304" pitchFamily="18" charset="0"/>
                <a:cs typeface="Times New Roman" panose="02020603050405020304" pitchFamily="18" charset="0"/>
              </a:rPr>
              <a:t>，完成变量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加</a:t>
            </a:r>
            <a:r>
              <a:rPr lang="en-US" altLang="zh-CN" sz="2000" dirty="0">
                <a:latin typeface="Times New Roman" panose="02020603050405020304" pitchFamily="18" charset="0"/>
                <a:cs typeface="Times New Roman" panose="02020603050405020304" pitchFamily="18" charset="0"/>
              </a:rPr>
              <a:t>1</a:t>
            </a:r>
          </a:p>
          <a:p>
            <a:pPr algn="just"/>
            <a:r>
              <a:rPr lang="en-US" altLang="zh-CN" sz="2000" dirty="0">
                <a:latin typeface="Times New Roman" panose="02020603050405020304" pitchFamily="18" charset="0"/>
                <a:cs typeface="Times New Roman" panose="02020603050405020304" pitchFamily="18" charset="0"/>
              </a:rPr>
              <a:t>			st.w	  $r12,$r22,-20  	#M[$r22-20]&lt;-$r12</a:t>
            </a:r>
            <a:r>
              <a:rPr lang="zh-CN" altLang="en-US" sz="2000" dirty="0">
                <a:latin typeface="Times New Roman" panose="02020603050405020304" pitchFamily="18" charset="0"/>
                <a:cs typeface="Times New Roman" panose="02020603050405020304" pitchFamily="18" charset="0"/>
              </a:rPr>
              <a:t>，将变量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新值写入内存中保存</a:t>
            </a:r>
            <a:endParaRPr lang="en-US" altLang="zh-CN" sz="2000" dirty="0">
              <a:latin typeface="Times New Roman" panose="02020603050405020304" pitchFamily="18" charset="0"/>
              <a:cs typeface="Times New Roman" panose="02020603050405020304" pitchFamily="18" charset="0"/>
            </a:endParaRPr>
          </a:p>
          <a:p>
            <a:pPr algn="just"/>
            <a:endParaRPr lang="zh-CN" altLang="en-US"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ld.w	  $r13,$r22,-20  	#$r13&lt;-M[$r22-20]</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r13</a:t>
            </a:r>
          </a:p>
          <a:p>
            <a:pPr algn="just"/>
            <a:r>
              <a:rPr lang="en-US" altLang="zh-CN" sz="2000" dirty="0">
                <a:latin typeface="Times New Roman" panose="02020603050405020304" pitchFamily="18" charset="0"/>
                <a:cs typeface="Times New Roman" panose="02020603050405020304" pitchFamily="18" charset="0"/>
              </a:rPr>
              <a:t>			ld.w  $r12,$r22,-36  	#$r12&lt;-M[$r22-36]</a:t>
            </a:r>
            <a:r>
              <a:rPr lang="zh-CN" altLang="en-US" sz="2000" dirty="0">
                <a:latin typeface="Times New Roman" panose="02020603050405020304" pitchFamily="18" charset="0"/>
                <a:cs typeface="Times New Roman" panose="02020603050405020304" pitchFamily="18" charset="0"/>
              </a:rPr>
              <a:t>，将函数参数值写入</a:t>
            </a:r>
            <a:r>
              <a:rPr lang="en-US" altLang="zh-CN" sz="2000" dirty="0">
                <a:latin typeface="Times New Roman" panose="02020603050405020304" pitchFamily="18" charset="0"/>
                <a:cs typeface="Times New Roman" panose="02020603050405020304" pitchFamily="18" charset="0"/>
              </a:rPr>
              <a:t>r12</a:t>
            </a:r>
          </a:p>
          <a:p>
            <a:pPr algn="just"/>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			blt	$r13,$r12,.L2  	#$r13&lt;$r12</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？成立则跳转至程序</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处</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我们可以看到，程序段入口</a:t>
            </a:r>
            <a:r>
              <a:rPr lang="en-US" altLang="zh-CN" dirty="0">
                <a:latin typeface="Times New Roman" panose="02020603050405020304" pitchFamily="18" charset="0"/>
                <a:cs typeface="Times New Roman" panose="02020603050405020304" pitchFamily="18" charset="0"/>
              </a:rPr>
              <a:t>.L2</a:t>
            </a:r>
            <a:r>
              <a:rPr lang="zh-CN" altLang="en-US" dirty="0">
                <a:latin typeface="Times New Roman" panose="02020603050405020304" pitchFamily="18" charset="0"/>
                <a:cs typeface="Times New Roman" panose="02020603050405020304" pitchFamily="18" charset="0"/>
              </a:rPr>
              <a:t>对应的是循环结构的主体，也就是实现变量</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result</a:t>
            </a:r>
            <a:r>
              <a:rPr lang="zh-CN" altLang="en-US" dirty="0">
                <a:latin typeface="Times New Roman" panose="02020603050405020304" pitchFamily="18" charset="0"/>
                <a:cs typeface="Times New Roman" panose="02020603050405020304" pitchFamily="18" charset="0"/>
              </a:rPr>
              <a:t>的自加操作，而在主体执行完毕后通过条件跳转语句判断是否要终止循环，是则继续执行，否则会再次跳转到</a:t>
            </a:r>
            <a:r>
              <a:rPr lang="en-US" altLang="zh-CN" dirty="0">
                <a:latin typeface="Times New Roman" panose="02020603050405020304" pitchFamily="18" charset="0"/>
                <a:cs typeface="Times New Roman" panose="02020603050405020304" pitchFamily="18" charset="0"/>
              </a:rPr>
              <a:t>.L2</a:t>
            </a:r>
            <a:r>
              <a:rPr lang="zh-CN" altLang="en-US" dirty="0">
                <a:latin typeface="Times New Roman" panose="02020603050405020304" pitchFamily="18" charset="0"/>
                <a:cs typeface="Times New Roman" panose="02020603050405020304" pitchFamily="18" charset="0"/>
              </a:rPr>
              <a:t>入口处执行一次循环体，直到不再满足循环条件。</a:t>
            </a:r>
            <a:endParaRPr lang="en-US" altLang="zh-CN"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 while</a:t>
            </a:r>
            <a:r>
              <a:rPr lang="zh-CN" altLang="en-US" dirty="0">
                <a:latin typeface="Times New Roman" panose="02020603050405020304" pitchFamily="18" charset="0"/>
                <a:cs typeface="Times New Roman" panose="02020603050405020304" pitchFamily="18" charset="0"/>
              </a:rPr>
              <a:t>语句是</a:t>
            </a:r>
            <a:r>
              <a:rPr lang="zh-CN" altLang="en-US" dirty="0">
                <a:solidFill>
                  <a:srgbClr val="0070C0"/>
                </a:solidFill>
                <a:latin typeface="Times New Roman" panose="02020603050405020304" pitchFamily="18" charset="0"/>
                <a:cs typeface="Times New Roman" panose="02020603050405020304" pitchFamily="18" charset="0"/>
              </a:rPr>
              <a:t>先执行再进行循环条件的判断</a:t>
            </a:r>
            <a:r>
              <a:rPr lang="zh-CN" altLang="en-US" dirty="0">
                <a:latin typeface="Times New Roman" panose="02020603050405020304" pitchFamily="18" charset="0"/>
                <a:cs typeface="Times New Roman" panose="02020603050405020304" pitchFamily="18" charset="0"/>
              </a:rPr>
              <a:t>，所以只需要一个程序段入口即可实现，那么</a:t>
            </a:r>
            <a:r>
              <a:rPr lang="zh-CN" altLang="en-US" dirty="0">
                <a:solidFill>
                  <a:srgbClr val="0070C0"/>
                </a:solidFill>
                <a:latin typeface="Times New Roman" panose="02020603050405020304" pitchFamily="18" charset="0"/>
                <a:cs typeface="Times New Roman" panose="02020603050405020304" pitchFamily="18" charset="0"/>
              </a:rPr>
              <a:t>先判断循环条件再执行的</a:t>
            </a:r>
            <a:r>
              <a:rPr lang="en-US" altLang="zh-CN" dirty="0">
                <a:solidFill>
                  <a:srgbClr val="0070C0"/>
                </a:solidFill>
                <a:latin typeface="Times New Roman" panose="02020603050405020304" pitchFamily="18" charset="0"/>
                <a:cs typeface="Times New Roman" panose="02020603050405020304" pitchFamily="18" charset="0"/>
              </a:rPr>
              <a:t>while</a:t>
            </a:r>
            <a:r>
              <a:rPr lang="zh-CN" altLang="en-US" dirty="0">
                <a:solidFill>
                  <a:srgbClr val="0070C0"/>
                </a:solidFill>
                <a:latin typeface="Times New Roman" panose="02020603050405020304" pitchFamily="18" charset="0"/>
                <a:cs typeface="Times New Roman" panose="02020603050405020304" pitchFamily="18" charset="0"/>
              </a:rPr>
              <a:t>语句和</a:t>
            </a:r>
            <a:r>
              <a:rPr lang="en-US" altLang="zh-CN" dirty="0">
                <a:solidFill>
                  <a:srgbClr val="0070C0"/>
                </a:solidFill>
                <a:latin typeface="Times New Roman" panose="02020603050405020304" pitchFamily="18" charset="0"/>
                <a:cs typeface="Times New Roman" panose="02020603050405020304" pitchFamily="18" charset="0"/>
              </a:rPr>
              <a:t>for</a:t>
            </a:r>
            <a:r>
              <a:rPr lang="zh-CN" altLang="en-US" dirty="0">
                <a:solidFill>
                  <a:srgbClr val="0070C0"/>
                </a:solidFill>
                <a:latin typeface="Times New Roman" panose="02020603050405020304" pitchFamily="18" charset="0"/>
                <a:cs typeface="Times New Roman" panose="02020603050405020304" pitchFamily="18" charset="0"/>
              </a:rPr>
              <a:t>循环</a:t>
            </a:r>
            <a:r>
              <a:rPr lang="zh-CN" altLang="en-US" dirty="0">
                <a:latin typeface="Times New Roman" panose="02020603050405020304" pitchFamily="18" charset="0"/>
                <a:cs typeface="Times New Roman" panose="02020603050405020304" pitchFamily="18" charset="0"/>
              </a:rPr>
              <a:t>应该是怎么实现的呢？</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3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fade">
                                      <p:cBhvr>
                                        <p:cTn id="45" dur="500"/>
                                        <p:tgtEl>
                                          <p:spTgt spid="3">
                                            <p:txEl>
                                              <p:pRg st="14" end="1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汇编语言机器级表示</a:t>
            </a:r>
            <a:endParaRPr lang="zh-CN" altLang="en-US" dirty="0">
              <a:solidFill>
                <a:schemeClr val="tx1"/>
              </a:solidFill>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64</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518351" y="1154347"/>
            <a:ext cx="11155298" cy="1015663"/>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while</a:t>
            </a:r>
            <a:r>
              <a:rPr lang="zh-CN" altLang="en-US" sz="2000" dirty="0">
                <a:latin typeface="Times New Roman" panose="02020603050405020304" pitchFamily="18" charset="0"/>
                <a:cs typeface="Times New Roman" panose="02020603050405020304" pitchFamily="18" charset="0"/>
              </a:rPr>
              <a:t>语句和</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循环只要在循环主体和条件判断之间再设置一个程序入口，在第一次到达循环体时，先跳转到条件判断入口，满足循环条件后再跳转回循环体执行即可： </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p:txBody>
      </p:sp>
      <p:sp>
        <p:nvSpPr>
          <p:cNvPr id="7" name="文本框 6">
            <a:extLst>
              <a:ext uri="{FF2B5EF4-FFF2-40B4-BE49-F238E27FC236}">
                <a16:creationId xmlns:a16="http://schemas.microsoft.com/office/drawing/2014/main" id="{D7F6E008-246E-B461-0FE8-CB7B328D62C3}"/>
              </a:ext>
            </a:extLst>
          </p:cNvPr>
          <p:cNvSpPr txBox="1"/>
          <p:nvPr/>
        </p:nvSpPr>
        <p:spPr>
          <a:xfrm>
            <a:off x="1547051" y="2024229"/>
            <a:ext cx="9649136" cy="378565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b	.L2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无条件跳转指令，跳转到程序</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处</a:t>
            </a:r>
          </a:p>
          <a:p>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.L3:</a:t>
            </a:r>
          </a:p>
          <a:p>
            <a:r>
              <a:rPr lang="en-US" altLang="zh-CN" sz="2000" dirty="0">
                <a:latin typeface="Times New Roman" panose="02020603050405020304" pitchFamily="18" charset="0"/>
                <a:cs typeface="Times New Roman" panose="02020603050405020304" pitchFamily="18" charset="0"/>
              </a:rPr>
              <a:t>	ld.w	   $r12,$r22,-24  		#$r12&lt;-M[$22-24]</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r12</a:t>
            </a:r>
          </a:p>
          <a:p>
            <a:r>
              <a:rPr lang="en-US" altLang="zh-CN" sz="2000" dirty="0">
                <a:latin typeface="Times New Roman" panose="02020603050405020304" pitchFamily="18" charset="0"/>
                <a:cs typeface="Times New Roman" panose="02020603050405020304" pitchFamily="18" charset="0"/>
              </a:rPr>
              <a:t>	addi.w	$r12,$r12,1  		#$r12=$r12+1</a:t>
            </a:r>
            <a:r>
              <a:rPr lang="zh-CN" altLang="en-US" sz="2000" dirty="0">
                <a:latin typeface="Times New Roman" panose="02020603050405020304" pitchFamily="18" charset="0"/>
                <a:cs typeface="Times New Roman" panose="02020603050405020304" pitchFamily="18" charset="0"/>
              </a:rPr>
              <a:t>，完成</a:t>
            </a:r>
            <a:r>
              <a:rPr lang="en-US" altLang="zh-CN" sz="2000" dirty="0">
                <a:latin typeface="Times New Roman" panose="02020603050405020304" pitchFamily="18" charset="0"/>
                <a:cs typeface="Times New Roman" panose="02020603050405020304" pitchFamily="18" charset="0"/>
              </a:rPr>
              <a:t>result+1</a:t>
            </a:r>
          </a:p>
          <a:p>
            <a:r>
              <a:rPr lang="en-US" altLang="zh-CN" sz="2000" dirty="0">
                <a:latin typeface="Times New Roman" panose="02020603050405020304" pitchFamily="18" charset="0"/>
                <a:cs typeface="Times New Roman" panose="02020603050405020304" pitchFamily="18" charset="0"/>
              </a:rPr>
              <a:t>	st.w   $r12,$r22,-24  		#M[$r22-24]&lt;-$r12</a:t>
            </a:r>
            <a:r>
              <a:rPr lang="zh-CN" altLang="en-US" sz="2000" dirty="0">
                <a:latin typeface="Times New Roman" panose="02020603050405020304" pitchFamily="18" charset="0"/>
                <a:cs typeface="Times New Roman" panose="02020603050405020304" pitchFamily="18" charset="0"/>
              </a:rPr>
              <a:t>，将</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新值写入内存中保存</a:t>
            </a:r>
          </a:p>
          <a:p>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ld.w   $r12,$r22,-20  		#$r12&lt;-M[$22-20]</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r12</a:t>
            </a:r>
          </a:p>
          <a:p>
            <a:r>
              <a:rPr lang="en-US" altLang="zh-CN" sz="2000" dirty="0">
                <a:latin typeface="Times New Roman" panose="02020603050405020304" pitchFamily="18" charset="0"/>
                <a:cs typeface="Times New Roman" panose="02020603050405020304" pitchFamily="18" charset="0"/>
              </a:rPr>
              <a:t>	addi.w	$r12,$r12,1  		#$r12=$r12+1</a:t>
            </a:r>
            <a:r>
              <a:rPr lang="zh-CN" altLang="en-US" sz="2000" dirty="0">
                <a:latin typeface="Times New Roman" panose="02020603050405020304" pitchFamily="18" charset="0"/>
                <a:cs typeface="Times New Roman" panose="02020603050405020304" pitchFamily="18" charset="0"/>
              </a:rPr>
              <a:t>，完成</a:t>
            </a:r>
            <a:r>
              <a:rPr lang="en-US" altLang="zh-CN" sz="2000" dirty="0">
                <a:latin typeface="Times New Roman" panose="02020603050405020304" pitchFamily="18" charset="0"/>
                <a:cs typeface="Times New Roman" panose="02020603050405020304" pitchFamily="18" charset="0"/>
              </a:rPr>
              <a:t>i+1</a:t>
            </a:r>
          </a:p>
          <a:p>
            <a:r>
              <a:rPr lang="en-US" altLang="zh-CN" sz="2000" dirty="0">
                <a:latin typeface="Times New Roman" panose="02020603050405020304" pitchFamily="18" charset="0"/>
                <a:cs typeface="Times New Roman" panose="02020603050405020304" pitchFamily="18" charset="0"/>
              </a:rPr>
              <a:t>	st.w	   $r12,$r22,-20  		#M[$r22-20]&lt;-$r12</a:t>
            </a:r>
            <a:r>
              <a:rPr lang="zh-CN" altLang="en-US" sz="2000" dirty="0">
                <a:latin typeface="Times New Roman" panose="02020603050405020304" pitchFamily="18" charset="0"/>
                <a:cs typeface="Times New Roman" panose="02020603050405020304" pitchFamily="18" charset="0"/>
              </a:rPr>
              <a:t>，将</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新值写入内存中保存</a:t>
            </a:r>
          </a:p>
          <a:p>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.L2:</a:t>
            </a:r>
          </a:p>
          <a:p>
            <a:r>
              <a:rPr lang="en-US" altLang="zh-CN" sz="2000" dirty="0">
                <a:latin typeface="Times New Roman" panose="02020603050405020304" pitchFamily="18" charset="0"/>
                <a:cs typeface="Times New Roman" panose="02020603050405020304" pitchFamily="18" charset="0"/>
              </a:rPr>
              <a:t>	ld.w   $r13,$r22,-20  		#$r13&lt;-M[$r22-20]</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r13</a:t>
            </a:r>
          </a:p>
          <a:p>
            <a:r>
              <a:rPr lang="en-US" altLang="zh-CN" sz="2000" dirty="0">
                <a:latin typeface="Times New Roman" panose="02020603050405020304" pitchFamily="18" charset="0"/>
                <a:cs typeface="Times New Roman" panose="02020603050405020304" pitchFamily="18" charset="0"/>
              </a:rPr>
              <a:t>	ld.w   $r12,$r22,-36  		#$r12&lt;-M[$r22-36]</a:t>
            </a:r>
            <a:r>
              <a:rPr lang="zh-CN" altLang="en-US" sz="2000" dirty="0">
                <a:latin typeface="Times New Roman" panose="02020603050405020304" pitchFamily="18" charset="0"/>
                <a:cs typeface="Times New Roman" panose="02020603050405020304" pitchFamily="18" charset="0"/>
              </a:rPr>
              <a:t>，从内存中读取变量</a:t>
            </a:r>
            <a:r>
              <a:rPr lang="en-US" altLang="zh-CN" sz="2000" dirty="0">
                <a:latin typeface="Times New Roman" panose="02020603050405020304" pitchFamily="18" charset="0"/>
                <a:cs typeface="Times New Roman" panose="02020603050405020304" pitchFamily="18" charset="0"/>
              </a:rPr>
              <a:t>result</a:t>
            </a:r>
            <a:r>
              <a:rPr lang="zh-CN" altLang="en-US" sz="2000" dirty="0">
                <a:latin typeface="Times New Roman" panose="02020603050405020304" pitchFamily="18" charset="0"/>
                <a:cs typeface="Times New Roman" panose="02020603050405020304" pitchFamily="18" charset="0"/>
              </a:rPr>
              <a:t>值到</a:t>
            </a:r>
            <a:r>
              <a:rPr lang="en-US" altLang="zh-CN" sz="2000" dirty="0">
                <a:latin typeface="Times New Roman" panose="02020603050405020304" pitchFamily="18" charset="0"/>
                <a:cs typeface="Times New Roman" panose="02020603050405020304" pitchFamily="18" charset="0"/>
              </a:rPr>
              <a:t>r12	</a:t>
            </a:r>
          </a:p>
          <a:p>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blt	   $r13,$r12,.L3   		#$r13&lt;$r12</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？成立则跳转至</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.L3</a:t>
            </a:r>
          </a:p>
        </p:txBody>
      </p:sp>
    </p:spTree>
    <p:extLst>
      <p:ext uri="{BB962C8B-B14F-4D97-AF65-F5344CB8AC3E}">
        <p14:creationId xmlns:p14="http://schemas.microsoft.com/office/powerpoint/2010/main" val="187970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317500" y="1021749"/>
            <a:ext cx="11518900" cy="5335634"/>
          </a:xfrm>
        </p:spPr>
        <p:txBody>
          <a:bodyPr/>
          <a:lstStyle/>
          <a:p>
            <a:r>
              <a:rPr lang="zh-CN" altLang="en-US" dirty="0"/>
              <a:t>章节小结</a:t>
            </a:r>
            <a:endParaRPr lang="en-US" altLang="zh-CN" dirty="0"/>
          </a:p>
          <a:p>
            <a:pPr marL="0" indent="0">
              <a:buNone/>
            </a:pPr>
            <a:r>
              <a:rPr lang="en-US" altLang="zh-CN" sz="2000" b="0" dirty="0">
                <a:latin typeface="+mn-ea"/>
              </a:rPr>
              <a:t>    </a:t>
            </a:r>
            <a:r>
              <a:rPr lang="zh-CN" altLang="en-US" sz="2000" b="0" dirty="0">
                <a:latin typeface="+mn-ea"/>
              </a:rPr>
              <a:t>本章从指令集的体系结构出发，首先介绍了指令集的概念与各种指令集的特点。然后以龙芯中科研制的</a:t>
            </a:r>
            <a:r>
              <a:rPr lang="en-US" altLang="zh-CN" sz="2000" b="0" dirty="0">
                <a:latin typeface="+mn-ea"/>
              </a:rPr>
              <a:t>LoongArch</a:t>
            </a:r>
            <a:r>
              <a:rPr lang="zh-CN" altLang="en-US" sz="2000" b="0" dirty="0">
                <a:latin typeface="+mn-ea"/>
              </a:rPr>
              <a:t>指令集架构为例，向大家介绍了指令编码，汇编助记符和寄存器组织格式等</a:t>
            </a:r>
            <a:r>
              <a:rPr lang="en-US" altLang="zh-CN" sz="2000" b="0" dirty="0">
                <a:latin typeface="+mn-ea"/>
              </a:rPr>
              <a:t>LA32</a:t>
            </a:r>
            <a:r>
              <a:rPr lang="zh-CN" altLang="en-US" sz="2000" b="0" dirty="0">
                <a:latin typeface="+mn-ea"/>
              </a:rPr>
              <a:t>的相关知识，然后以此为基础简要讲解了汇编语言的相关知识和一些常用编程语句的机器级表示形式。</a:t>
            </a:r>
            <a:endParaRPr lang="en-US" altLang="zh-CN" sz="2000" b="0" dirty="0">
              <a:latin typeface="+mn-ea"/>
            </a:endParaRPr>
          </a:p>
          <a:p>
            <a:pPr marL="0" indent="0">
              <a:buNone/>
            </a:pPr>
            <a:r>
              <a:rPr lang="zh-CN" altLang="en-US" sz="2000" b="0" dirty="0">
                <a:latin typeface="+mn-ea"/>
              </a:rPr>
              <a:t>希望大家通过本章的学习，可以： </a:t>
            </a:r>
            <a:endParaRPr lang="en-US" altLang="zh-CN" sz="2000" b="0" dirty="0">
              <a:latin typeface="+mn-ea"/>
            </a:endParaRPr>
          </a:p>
          <a:p>
            <a:pPr lvl="2">
              <a:lnSpc>
                <a:spcPct val="150000"/>
              </a:lnSpc>
            </a:pPr>
            <a:r>
              <a:rPr lang="zh-CN" altLang="en-US" dirty="0"/>
              <a:t>了解指令集系统架构的概念与</a:t>
            </a:r>
            <a:r>
              <a:rPr lang="en-US" altLang="zh-CN" dirty="0"/>
              <a:t>RISC</a:t>
            </a:r>
            <a:r>
              <a:rPr lang="zh-CN" altLang="en-US" dirty="0"/>
              <a:t>和</a:t>
            </a:r>
            <a:r>
              <a:rPr lang="en-US" altLang="zh-CN" dirty="0"/>
              <a:t>CISC</a:t>
            </a:r>
            <a:r>
              <a:rPr lang="zh-CN" altLang="en-US" dirty="0"/>
              <a:t>的优缺点</a:t>
            </a:r>
            <a:endParaRPr lang="en-US" altLang="zh-CN" dirty="0"/>
          </a:p>
          <a:p>
            <a:pPr lvl="2">
              <a:lnSpc>
                <a:spcPct val="150000"/>
              </a:lnSpc>
            </a:pPr>
            <a:r>
              <a:rPr lang="zh-CN" altLang="en-US" dirty="0"/>
              <a:t>理解机器指令的编码方式和汇编助记符设计原理</a:t>
            </a:r>
            <a:endParaRPr lang="en-US" altLang="zh-CN" dirty="0"/>
          </a:p>
          <a:p>
            <a:pPr lvl="2">
              <a:lnSpc>
                <a:spcPct val="150000"/>
              </a:lnSpc>
            </a:pPr>
            <a:r>
              <a:rPr lang="zh-CN" altLang="en-US" dirty="0"/>
              <a:t>掌握</a:t>
            </a:r>
            <a:r>
              <a:rPr lang="en-US" altLang="zh-CN" dirty="0"/>
              <a:t>LA</a:t>
            </a:r>
            <a:r>
              <a:rPr lang="zh-CN" altLang="en-US" dirty="0"/>
              <a:t>架构下常用的汇编命令与一定的汇编语言代码阅读能力，掌握过程调用的概念与程序栈的组织维护方式，进一步认识程序在计算机中的运行过程。掌握几种常用语句的机器级实现形式，并将其运用到代码的优化调试中。</a:t>
            </a:r>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65</a:t>
            </a:fld>
            <a:endParaRPr lang="zh-CN" altLang="en-US" dirty="0"/>
          </a:p>
        </p:txBody>
      </p:sp>
    </p:spTree>
    <p:extLst>
      <p:ext uri="{BB962C8B-B14F-4D97-AF65-F5344CB8AC3E}">
        <p14:creationId xmlns:p14="http://schemas.microsoft.com/office/powerpoint/2010/main" val="17580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336550" y="1280733"/>
            <a:ext cx="11518900" cy="5335634"/>
          </a:xfrm>
        </p:spPr>
        <p:txBody>
          <a:bodyPr/>
          <a:lstStyle/>
          <a:p>
            <a:r>
              <a:rPr lang="zh-CN" altLang="en-US" dirty="0"/>
              <a:t>课后习题</a:t>
            </a:r>
            <a:endParaRPr lang="en-US" altLang="zh-CN" sz="2000" b="0" dirty="0">
              <a:latin typeface="+mn-ea"/>
            </a:endParaRPr>
          </a:p>
          <a:p>
            <a:pPr marL="0" indent="0">
              <a:buNone/>
            </a:pPr>
            <a:r>
              <a:rPr lang="en-US" altLang="zh-CN" sz="2000" b="0" dirty="0">
                <a:latin typeface="+mn-ea"/>
              </a:rPr>
              <a:t>	</a:t>
            </a:r>
            <a:r>
              <a:rPr lang="zh-CN" altLang="en-US" sz="2000" b="0" dirty="0">
                <a:latin typeface="+mn-ea"/>
              </a:rPr>
              <a:t>尝试使用汇编语言实现编写实现一个程序，画出其数据段的存储映像并具体说明程序中用到了哪些寻址方式，其目标地址是怎么确定的。要求程序注释全面详细，涉及的寻址方式不少于三种，包含循环结构或分支结构。</a:t>
            </a:r>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课后习题</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66</a:t>
            </a:fld>
            <a:endParaRPr lang="zh-CN" altLang="en-US" dirty="0"/>
          </a:p>
        </p:txBody>
      </p:sp>
      <p:pic>
        <p:nvPicPr>
          <p:cNvPr id="7" name="图片 6">
            <a:extLst>
              <a:ext uri="{FF2B5EF4-FFF2-40B4-BE49-F238E27FC236}">
                <a16:creationId xmlns:a16="http://schemas.microsoft.com/office/drawing/2014/main" id="{E26C71D2-417D-3FE9-FAB2-F3AC094FA21C}"/>
              </a:ext>
            </a:extLst>
          </p:cNvPr>
          <p:cNvPicPr>
            <a:picLocks noChangeAspect="1"/>
          </p:cNvPicPr>
          <p:nvPr/>
        </p:nvPicPr>
        <p:blipFill>
          <a:blip r:embed="rId3"/>
          <a:stretch>
            <a:fillRect/>
          </a:stretch>
        </p:blipFill>
        <p:spPr>
          <a:xfrm>
            <a:off x="6096000" y="3223411"/>
            <a:ext cx="4348974" cy="2860060"/>
          </a:xfrm>
          <a:prstGeom prst="rect">
            <a:avLst/>
          </a:prstGeom>
        </p:spPr>
      </p:pic>
    </p:spTree>
    <p:extLst>
      <p:ext uri="{BB962C8B-B14F-4D97-AF65-F5344CB8AC3E}">
        <p14:creationId xmlns:p14="http://schemas.microsoft.com/office/powerpoint/2010/main" val="55292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277175" y="1316556"/>
            <a:ext cx="10919012" cy="4708981"/>
          </a:xfrm>
          <a:prstGeom prst="rect">
            <a:avLst/>
          </a:prstGeom>
          <a:noFill/>
        </p:spPr>
        <p:txBody>
          <a:bodyPr wrap="square" rtlCol="0">
            <a:spAutoFit/>
          </a:bodyPr>
          <a:lstStyle/>
          <a:p>
            <a:r>
              <a:rPr lang="en-US" altLang="zh-CN" dirty="0"/>
              <a:t>	</a:t>
            </a:r>
            <a:r>
              <a:rPr lang="en-US" altLang="zh-CN" sz="2000" dirty="0"/>
              <a:t>(4) </a:t>
            </a:r>
            <a:r>
              <a:rPr lang="zh-CN" altLang="en-US" sz="2000" dirty="0">
                <a:solidFill>
                  <a:schemeClr val="accent6">
                    <a:lumMod val="75000"/>
                  </a:schemeClr>
                </a:solidFill>
              </a:rPr>
              <a:t>中断</a:t>
            </a:r>
            <a:r>
              <a:rPr lang="zh-CN" altLang="en-US" sz="2000" dirty="0"/>
              <a:t>：</a:t>
            </a:r>
            <a:r>
              <a:rPr lang="en-US" altLang="zh-CN" sz="2000" dirty="0"/>
              <a:t>RISC</a:t>
            </a:r>
            <a:r>
              <a:rPr lang="zh-CN" altLang="en-US" sz="2000" dirty="0"/>
              <a:t>凭借指令组合和流水线技术的支持，在一条指令执行的适当地方可以响应中断；而</a:t>
            </a:r>
            <a:r>
              <a:rPr lang="en-US" altLang="zh-CN" sz="2000" dirty="0"/>
              <a:t>CISC</a:t>
            </a:r>
            <a:r>
              <a:rPr lang="zh-CN" altLang="en-US" sz="2000" dirty="0"/>
              <a:t>由于指令的复杂性和特殊性，必须在一条指令执行结束后才能响应中断。</a:t>
            </a:r>
            <a:endParaRPr lang="en-US" altLang="zh-CN" sz="2000" dirty="0"/>
          </a:p>
          <a:p>
            <a:endParaRPr lang="en-US" altLang="zh-CN" sz="2000" dirty="0"/>
          </a:p>
          <a:p>
            <a:r>
              <a:rPr lang="en-US" altLang="zh-CN" sz="2000" dirty="0"/>
              <a:t>	(5) </a:t>
            </a:r>
            <a:r>
              <a:rPr lang="en-US" altLang="zh-CN" sz="2000" dirty="0">
                <a:solidFill>
                  <a:schemeClr val="accent6">
                    <a:lumMod val="75000"/>
                  </a:schemeClr>
                </a:solidFill>
              </a:rPr>
              <a:t>CPU</a:t>
            </a:r>
            <a:r>
              <a:rPr lang="zh-CN" altLang="en-US" sz="2000" dirty="0"/>
              <a:t>：</a:t>
            </a:r>
            <a:r>
              <a:rPr lang="en-US" altLang="zh-CN" sz="2000" dirty="0"/>
              <a:t>RISC</a:t>
            </a:r>
            <a:r>
              <a:rPr lang="zh-CN" altLang="en-US" sz="2000" dirty="0"/>
              <a:t>指令集由于指令类型少，格式简单，对于硬件的电路支持要求较低，所以其</a:t>
            </a:r>
            <a:r>
              <a:rPr lang="en-US" altLang="zh-CN" sz="2000" dirty="0"/>
              <a:t>CPU</a:t>
            </a:r>
            <a:r>
              <a:rPr lang="zh-CN" altLang="en-US" sz="2000" dirty="0"/>
              <a:t>包含的单元电路较少，因而面积小、功耗低；而</a:t>
            </a:r>
            <a:r>
              <a:rPr lang="en-US" altLang="zh-CN" sz="2000" dirty="0"/>
              <a:t>CISC</a:t>
            </a:r>
            <a:r>
              <a:rPr lang="zh-CN" altLang="en-US" sz="2000" dirty="0"/>
              <a:t>由于指令类型多，格式复杂，其</a:t>
            </a:r>
            <a:r>
              <a:rPr lang="en-US" altLang="zh-CN" sz="2000" dirty="0"/>
              <a:t>CPU</a:t>
            </a:r>
            <a:r>
              <a:rPr lang="zh-CN" altLang="en-US" sz="2000" dirty="0"/>
              <a:t>包含有丰富的电路单元，因而面积大、功耗大。</a:t>
            </a:r>
            <a:endParaRPr lang="en-US" altLang="zh-CN" sz="2000" dirty="0"/>
          </a:p>
          <a:p>
            <a:endParaRPr lang="en-US" altLang="zh-CN" sz="2000" dirty="0"/>
          </a:p>
          <a:p>
            <a:r>
              <a:rPr lang="en-US" altLang="zh-CN" sz="2000" dirty="0"/>
              <a:t>	(6) </a:t>
            </a:r>
            <a:r>
              <a:rPr lang="zh-CN" altLang="en-US" sz="2000" dirty="0">
                <a:solidFill>
                  <a:schemeClr val="accent6">
                    <a:lumMod val="75000"/>
                  </a:schemeClr>
                </a:solidFill>
              </a:rPr>
              <a:t>设计周期</a:t>
            </a:r>
            <a:r>
              <a:rPr lang="zh-CN" altLang="en-US" sz="2000" dirty="0"/>
              <a:t>：</a:t>
            </a:r>
            <a:r>
              <a:rPr lang="en-US" altLang="zh-CN" sz="2000" dirty="0"/>
              <a:t>RISC </a:t>
            </a:r>
            <a:r>
              <a:rPr lang="zh-CN" altLang="en-US" sz="2000" dirty="0"/>
              <a:t>微处理器结构简单，布局紧凑，设计周期短，且易于采用最新技术；</a:t>
            </a:r>
            <a:r>
              <a:rPr lang="en-US" altLang="zh-CN" sz="2000" dirty="0"/>
              <a:t>CISC </a:t>
            </a:r>
            <a:r>
              <a:rPr lang="zh-CN" altLang="en-US" sz="2000" dirty="0"/>
              <a:t>微处理器结构复杂，设计周期长，对于新技术的适配需要花费更多的时间。</a:t>
            </a:r>
            <a:endParaRPr lang="en-US" altLang="zh-CN" sz="2000" dirty="0"/>
          </a:p>
          <a:p>
            <a:endParaRPr lang="en-US" altLang="zh-CN" sz="2000" dirty="0"/>
          </a:p>
          <a:p>
            <a:r>
              <a:rPr lang="en-US" altLang="zh-CN" sz="2000" dirty="0"/>
              <a:t>	(7) </a:t>
            </a:r>
            <a:r>
              <a:rPr lang="zh-CN" altLang="en-US" sz="2000" dirty="0">
                <a:solidFill>
                  <a:schemeClr val="accent6">
                    <a:lumMod val="75000"/>
                  </a:schemeClr>
                </a:solidFill>
              </a:rPr>
              <a:t>用户使用</a:t>
            </a:r>
            <a:r>
              <a:rPr lang="zh-CN" altLang="en-US" sz="2000" dirty="0"/>
              <a:t>：</a:t>
            </a:r>
            <a:r>
              <a:rPr lang="en-US" altLang="zh-CN" sz="2000" dirty="0"/>
              <a:t>RISC </a:t>
            </a:r>
            <a:r>
              <a:rPr lang="zh-CN" altLang="en-US" sz="2000" dirty="0"/>
              <a:t>微处理器结构简单，指令规整，性能容易控制，易学易用；</a:t>
            </a:r>
            <a:r>
              <a:rPr lang="en-US" altLang="zh-CN" sz="2000" dirty="0"/>
              <a:t>CISC</a:t>
            </a:r>
            <a:r>
              <a:rPr lang="zh-CN" altLang="en-US" sz="2000" dirty="0"/>
              <a:t>微处理器结构复杂，功能强大，更容易实现特殊功能。</a:t>
            </a:r>
            <a:endParaRPr lang="en-US" altLang="zh-CN" sz="2000" dirty="0"/>
          </a:p>
          <a:p>
            <a:endParaRPr lang="en-US" altLang="zh-CN" sz="2000" dirty="0"/>
          </a:p>
          <a:p>
            <a:r>
              <a:rPr lang="en-US" altLang="zh-CN" sz="2000" dirty="0"/>
              <a:t>	(8) </a:t>
            </a:r>
            <a:r>
              <a:rPr lang="zh-CN" altLang="en-US" sz="2000" dirty="0">
                <a:solidFill>
                  <a:schemeClr val="accent6">
                    <a:lumMod val="75000"/>
                  </a:schemeClr>
                </a:solidFill>
              </a:rPr>
              <a:t>应用范围</a:t>
            </a:r>
            <a:r>
              <a:rPr lang="zh-CN" altLang="en-US" sz="2000" dirty="0"/>
              <a:t>：基于</a:t>
            </a:r>
            <a:r>
              <a:rPr lang="en-US" altLang="zh-CN" sz="2000" dirty="0"/>
              <a:t>RISC</a:t>
            </a:r>
            <a:r>
              <a:rPr lang="zh-CN" altLang="en-US" sz="2000" dirty="0"/>
              <a:t>指令集的设备功能强大且功耗较低，常应用在移动设备领域；而基于</a:t>
            </a:r>
            <a:r>
              <a:rPr lang="en-US" altLang="zh-CN" sz="2000" dirty="0"/>
              <a:t>CISC</a:t>
            </a:r>
            <a:r>
              <a:rPr lang="zh-CN" altLang="en-US" sz="2000" dirty="0"/>
              <a:t>指令集的设备则主要集中在功能强大且功耗较高的计算机市场中。</a:t>
            </a:r>
            <a:endParaRPr lang="zh-CN" altLang="en-US" dirty="0"/>
          </a:p>
        </p:txBody>
      </p:sp>
    </p:spTree>
    <p:extLst>
      <p:ext uri="{BB962C8B-B14F-4D97-AF65-F5344CB8AC3E}">
        <p14:creationId xmlns:p14="http://schemas.microsoft.com/office/powerpoint/2010/main" val="29473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指令集架构的发展历程</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8</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47161" y="1492624"/>
            <a:ext cx="11312461" cy="5293757"/>
          </a:xfrm>
          <a:prstGeom prst="rect">
            <a:avLst/>
          </a:prstGeom>
          <a:noFill/>
        </p:spPr>
        <p:txBody>
          <a:bodyPr wrap="square" rtlCol="0">
            <a:spAutoFit/>
          </a:bodyPr>
          <a:lstStyle/>
          <a:p>
            <a:r>
              <a:rPr lang="en-US" altLang="zh-CN" sz="1800" b="0" dirty="0">
                <a:latin typeface="+mn-ea"/>
              </a:rPr>
              <a:t>	</a:t>
            </a:r>
            <a:r>
              <a:rPr lang="en-US" altLang="zh-CN" sz="2000" dirty="0">
                <a:latin typeface="+mn-ea"/>
              </a:rPr>
              <a:t>(</a:t>
            </a:r>
            <a:r>
              <a:rPr lang="en-US" altLang="zh-CN" sz="2000" b="0" dirty="0">
                <a:latin typeface="+mn-ea"/>
              </a:rPr>
              <a:t>1)</a:t>
            </a:r>
            <a:r>
              <a:rPr lang="en-US" altLang="zh-CN" sz="2000" b="0" dirty="0">
                <a:latin typeface="Times New Roman" panose="02020603050405020304" pitchFamily="18" charset="0"/>
                <a:cs typeface="Times New Roman" panose="02020603050405020304" pitchFamily="18" charset="0"/>
              </a:rPr>
              <a:t>x86</a:t>
            </a:r>
            <a:r>
              <a:rPr lang="zh-CN" altLang="en-US" sz="2000" b="0" dirty="0">
                <a:latin typeface="Times New Roman" panose="02020603050405020304" pitchFamily="18" charset="0"/>
                <a:cs typeface="Times New Roman" panose="02020603050405020304" pitchFamily="18" charset="0"/>
              </a:rPr>
              <a:t>指令集架构</a:t>
            </a:r>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x86</a:t>
            </a:r>
            <a:r>
              <a:rPr lang="zh-CN" altLang="en-US" sz="2000" dirty="0">
                <a:latin typeface="Times New Roman" panose="02020603050405020304" pitchFamily="18" charset="0"/>
                <a:cs typeface="Times New Roman" panose="02020603050405020304" pitchFamily="18" charset="0"/>
              </a:rPr>
              <a:t>泛指一系列基于</a:t>
            </a:r>
            <a:r>
              <a:rPr lang="en-US" altLang="zh-CN" sz="2000" dirty="0">
                <a:latin typeface="Times New Roman" panose="02020603050405020304" pitchFamily="18" charset="0"/>
                <a:cs typeface="Times New Roman" panose="02020603050405020304" pitchFamily="18" charset="0"/>
              </a:rPr>
              <a:t>Intel 8086</a:t>
            </a:r>
            <a:r>
              <a:rPr lang="zh-CN" altLang="en-US" sz="2000" dirty="0">
                <a:latin typeface="Times New Roman" panose="02020603050405020304" pitchFamily="18" charset="0"/>
                <a:cs typeface="Times New Roman" panose="02020603050405020304" pitchFamily="18" charset="0"/>
              </a:rPr>
              <a:t>且向后兼容的中央处理器指令集架构，是一种采取复杂指令集（</a:t>
            </a:r>
            <a:r>
              <a:rPr lang="en-US" altLang="zh-CN" sz="2000" dirty="0">
                <a:latin typeface="Times New Roman" panose="02020603050405020304" pitchFamily="18" charset="0"/>
                <a:cs typeface="Times New Roman" panose="02020603050405020304" pitchFamily="18" charset="0"/>
              </a:rPr>
              <a:t>CISC</a:t>
            </a:r>
            <a:r>
              <a:rPr lang="zh-CN" altLang="en-US" sz="2000" dirty="0">
                <a:latin typeface="Times New Roman" panose="02020603050405020304" pitchFamily="18" charset="0"/>
                <a:cs typeface="Times New Roman" panose="02020603050405020304" pitchFamily="18" charset="0"/>
              </a:rPr>
              <a:t>）的指令集架构。最早的基于该指令集架构的</a:t>
            </a:r>
            <a:r>
              <a:rPr lang="en-US" altLang="zh-CN" sz="2000" dirty="0">
                <a:latin typeface="Times New Roman" panose="02020603050405020304" pitchFamily="18" charset="0"/>
                <a:cs typeface="Times New Roman" panose="02020603050405020304" pitchFamily="18" charset="0"/>
              </a:rPr>
              <a:t>8086</a:t>
            </a:r>
            <a:r>
              <a:rPr lang="zh-CN" altLang="en-US" sz="2000" dirty="0">
                <a:latin typeface="Times New Roman" panose="02020603050405020304" pitchFamily="18" charset="0"/>
                <a:cs typeface="Times New Roman" panose="02020603050405020304" pitchFamily="18" charset="0"/>
              </a:rPr>
              <a:t>处理器于</a:t>
            </a:r>
            <a:r>
              <a:rPr lang="en-US" altLang="zh-CN" sz="2000" dirty="0">
                <a:latin typeface="Times New Roman" panose="02020603050405020304" pitchFamily="18" charset="0"/>
                <a:cs typeface="Times New Roman" panose="02020603050405020304" pitchFamily="18" charset="0"/>
              </a:rPr>
              <a:t>1978</a:t>
            </a:r>
            <a:r>
              <a:rPr lang="zh-CN" altLang="en-US" sz="2000" dirty="0">
                <a:latin typeface="Times New Roman" panose="02020603050405020304" pitchFamily="18" charset="0"/>
                <a:cs typeface="Times New Roman" panose="02020603050405020304" pitchFamily="18" charset="0"/>
              </a:rPr>
              <a:t>年由</a:t>
            </a:r>
            <a:r>
              <a:rPr lang="en-US" altLang="zh-CN" sz="2000" dirty="0">
                <a:latin typeface="Times New Roman" panose="02020603050405020304" pitchFamily="18" charset="0"/>
                <a:cs typeface="Times New Roman" panose="02020603050405020304" pitchFamily="18" charset="0"/>
              </a:rPr>
              <a:t>Intel</a:t>
            </a:r>
            <a:r>
              <a:rPr lang="zh-CN" altLang="en-US" sz="2000" dirty="0">
                <a:latin typeface="Times New Roman" panose="02020603050405020304" pitchFamily="18" charset="0"/>
                <a:cs typeface="Times New Roman" panose="02020603050405020304" pitchFamily="18" charset="0"/>
              </a:rPr>
              <a:t>推出，为</a:t>
            </a:r>
            <a:r>
              <a:rPr lang="en-US" altLang="zh-CN" sz="2000" dirty="0">
                <a:latin typeface="Times New Roman" panose="02020603050405020304" pitchFamily="18" charset="0"/>
                <a:cs typeface="Times New Roman" panose="02020603050405020304" pitchFamily="18" charset="0"/>
              </a:rPr>
              <a:t>16</a:t>
            </a:r>
            <a:r>
              <a:rPr lang="zh-CN" altLang="en-US" sz="2000" dirty="0">
                <a:latin typeface="Times New Roman" panose="02020603050405020304" pitchFamily="18" charset="0"/>
                <a:cs typeface="Times New Roman" panose="02020603050405020304" pitchFamily="18" charset="0"/>
              </a:rPr>
              <a:t>位处理器。由于该系列的处理器名称是以数字来表示且通常以“</a:t>
            </a:r>
            <a:r>
              <a:rPr lang="en-US" altLang="zh-CN" sz="2000" dirty="0">
                <a:latin typeface="Times New Roman" panose="02020603050405020304" pitchFamily="18" charset="0"/>
                <a:cs typeface="Times New Roman" panose="02020603050405020304" pitchFamily="18" charset="0"/>
              </a:rPr>
              <a:t>86”</a:t>
            </a:r>
            <a:r>
              <a:rPr lang="zh-CN" altLang="en-US" sz="2000" dirty="0">
                <a:latin typeface="Times New Roman" panose="02020603050405020304" pitchFamily="18" charset="0"/>
                <a:cs typeface="Times New Roman" panose="02020603050405020304" pitchFamily="18" charset="0"/>
              </a:rPr>
              <a:t>作为结尾，其架构被称为“</a:t>
            </a:r>
            <a:r>
              <a:rPr lang="en-US" altLang="zh-CN" sz="2000" dirty="0">
                <a:latin typeface="Times New Roman" panose="02020603050405020304" pitchFamily="18" charset="0"/>
                <a:cs typeface="Times New Roman" panose="02020603050405020304" pitchFamily="18" charset="0"/>
              </a:rPr>
              <a:t>x86”</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(2)MIPS</a:t>
            </a:r>
            <a:r>
              <a:rPr lang="zh-CN" altLang="en-US" sz="2000" dirty="0">
                <a:latin typeface="Times New Roman" panose="02020603050405020304" pitchFamily="18" charset="0"/>
                <a:cs typeface="Times New Roman" panose="02020603050405020304" pitchFamily="18" charset="0"/>
              </a:rPr>
              <a:t>指令集架构</a:t>
            </a:r>
          </a:p>
          <a:p>
            <a:r>
              <a:rPr lang="en-US" altLang="zh-CN" sz="2000" dirty="0">
                <a:latin typeface="Times New Roman" panose="02020603050405020304" pitchFamily="18" charset="0"/>
                <a:cs typeface="Times New Roman" panose="02020603050405020304" pitchFamily="18" charset="0"/>
              </a:rPr>
              <a:t>	 MIPS</a:t>
            </a:r>
            <a:r>
              <a:rPr lang="zh-CN" altLang="en-US" sz="2000" dirty="0">
                <a:latin typeface="Times New Roman" panose="02020603050405020304" pitchFamily="18" charset="0"/>
                <a:cs typeface="Times New Roman" panose="02020603050405020304" pitchFamily="18" charset="0"/>
              </a:rPr>
              <a:t>是一种采取精简指令集（</a:t>
            </a:r>
            <a:r>
              <a:rPr lang="en-US" altLang="zh-CN" sz="2000" dirty="0">
                <a:latin typeface="Times New Roman" panose="02020603050405020304" pitchFamily="18" charset="0"/>
                <a:cs typeface="Times New Roman" panose="02020603050405020304" pitchFamily="18" charset="0"/>
              </a:rPr>
              <a:t>RISC</a:t>
            </a:r>
            <a:r>
              <a:rPr lang="zh-CN" altLang="en-US" sz="2000" dirty="0">
                <a:latin typeface="Times New Roman" panose="02020603050405020304" pitchFamily="18" charset="0"/>
                <a:cs typeface="Times New Roman" panose="02020603050405020304" pitchFamily="18" charset="0"/>
              </a:rPr>
              <a:t>）的指令集架构，</a:t>
            </a:r>
            <a:r>
              <a:rPr lang="en-US" altLang="zh-CN" sz="2000" dirty="0">
                <a:latin typeface="Times New Roman" panose="02020603050405020304" pitchFamily="18" charset="0"/>
                <a:cs typeface="Times New Roman" panose="02020603050405020304" pitchFamily="18" charset="0"/>
              </a:rPr>
              <a:t>1981</a:t>
            </a:r>
            <a:r>
              <a:rPr lang="zh-CN" altLang="en-US" sz="2000" dirty="0">
                <a:latin typeface="Times New Roman" panose="02020603050405020304" pitchFamily="18" charset="0"/>
                <a:cs typeface="Times New Roman" panose="02020603050405020304" pitchFamily="18" charset="0"/>
              </a:rPr>
              <a:t>年出现，由</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公司开发并授权，被广泛使用在许多电子产品、网络设备、个人娱乐设备与商业设备上。最早的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架构是</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位，最新的版本已经变成</a:t>
            </a:r>
            <a:r>
              <a:rPr lang="en-US" altLang="zh-CN" sz="2000" dirty="0">
                <a:latin typeface="Times New Roman" panose="02020603050405020304" pitchFamily="18" charset="0"/>
                <a:cs typeface="Times New Roman" panose="02020603050405020304" pitchFamily="18" charset="0"/>
              </a:rPr>
              <a:t>64</a:t>
            </a:r>
            <a:r>
              <a:rPr lang="zh-CN" altLang="en-US" sz="2000" dirty="0">
                <a:latin typeface="Times New Roman" panose="02020603050405020304" pitchFamily="18" charset="0"/>
                <a:cs typeface="Times New Roman" panose="02020603050405020304" pitchFamily="18" charset="0"/>
              </a:rPr>
              <a:t>位。但是在</a:t>
            </a:r>
            <a:r>
              <a:rPr lang="en-US" altLang="zh-CN" sz="2000" dirty="0">
                <a:latin typeface="Times New Roman" panose="02020603050405020304" pitchFamily="18" charset="0"/>
                <a:cs typeface="Times New Roman" panose="02020603050405020304" pitchFamily="18" charset="0"/>
              </a:rPr>
              <a:t>2021</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公司已经宣布结束</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架构开发，转向</a:t>
            </a:r>
            <a:r>
              <a:rPr lang="en-US" altLang="zh-CN" sz="2000" dirty="0">
                <a:latin typeface="Times New Roman" panose="02020603050405020304" pitchFamily="18" charset="0"/>
                <a:cs typeface="Times New Roman" panose="02020603050405020304" pitchFamily="18" charset="0"/>
              </a:rPr>
              <a:t>RISC-V</a:t>
            </a:r>
            <a:r>
              <a:rPr lang="zh-CN" altLang="en-US" sz="2000" dirty="0">
                <a:latin typeface="Times New Roman" panose="02020603050405020304" pitchFamily="18" charset="0"/>
                <a:cs typeface="Times New Roman" panose="02020603050405020304" pitchFamily="18" charset="0"/>
              </a:rPr>
              <a:t>架构。</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(3)ARM</a:t>
            </a:r>
            <a:r>
              <a:rPr lang="zh-CN" altLang="en-US" sz="2000" dirty="0">
                <a:latin typeface="Times New Roman" panose="02020603050405020304" pitchFamily="18" charset="0"/>
                <a:cs typeface="Times New Roman" panose="02020603050405020304" pitchFamily="18" charset="0"/>
              </a:rPr>
              <a:t>指令集架构</a:t>
            </a:r>
          </a:p>
          <a:p>
            <a:r>
              <a:rPr lang="en-US" altLang="zh-CN" sz="2000" dirty="0">
                <a:latin typeface="Times New Roman" panose="02020603050405020304" pitchFamily="18" charset="0"/>
                <a:cs typeface="Times New Roman" panose="02020603050405020304" pitchFamily="18" charset="0"/>
              </a:rPr>
              <a:t>	 ARM</a:t>
            </a:r>
            <a:r>
              <a:rPr lang="zh-CN" altLang="en-US" sz="2000" dirty="0">
                <a:latin typeface="Times New Roman" panose="02020603050405020304" pitchFamily="18" charset="0"/>
                <a:cs typeface="Times New Roman" panose="02020603050405020304" pitchFamily="18" charset="0"/>
              </a:rPr>
              <a:t>指令集是一个基于精简指令集（</a:t>
            </a:r>
            <a:r>
              <a:rPr lang="en-US" altLang="zh-CN" sz="2000" dirty="0">
                <a:latin typeface="Times New Roman" panose="02020603050405020304" pitchFamily="18" charset="0"/>
                <a:cs typeface="Times New Roman" panose="02020603050405020304" pitchFamily="18" charset="0"/>
              </a:rPr>
              <a:t>RISC</a:t>
            </a:r>
            <a:r>
              <a:rPr lang="zh-CN" altLang="en-US" sz="2000" dirty="0">
                <a:latin typeface="Times New Roman" panose="02020603050405020304" pitchFamily="18" charset="0"/>
                <a:cs typeface="Times New Roman" panose="02020603050405020304" pitchFamily="18" charset="0"/>
              </a:rPr>
              <a:t>）的指令集架构。自</a:t>
            </a:r>
            <a:r>
              <a:rPr lang="en-US" altLang="zh-CN" sz="2000" dirty="0">
                <a:latin typeface="Times New Roman" panose="02020603050405020304" pitchFamily="18" charset="0"/>
                <a:cs typeface="Times New Roman" panose="02020603050405020304" pitchFamily="18" charset="0"/>
              </a:rPr>
              <a:t>1985</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ARMv1</a:t>
            </a:r>
            <a:r>
              <a:rPr lang="zh-CN" altLang="en-US" sz="2000" dirty="0">
                <a:latin typeface="Times New Roman" panose="02020603050405020304" pitchFamily="18" charset="0"/>
                <a:cs typeface="Times New Roman" panose="02020603050405020304" pitchFamily="18" charset="0"/>
              </a:rPr>
              <a:t>指令集架构诞生以来，</a:t>
            </a:r>
            <a:r>
              <a:rPr lang="en-US" altLang="zh-CN" sz="2000" dirty="0">
                <a:latin typeface="Times New Roman" panose="02020603050405020304" pitchFamily="18" charset="0"/>
                <a:cs typeface="Times New Roman" panose="02020603050405020304" pitchFamily="18" charset="0"/>
              </a:rPr>
              <a:t>ARM</a:t>
            </a:r>
            <a:r>
              <a:rPr lang="zh-CN" altLang="en-US" sz="2000" dirty="0">
                <a:latin typeface="Times New Roman" panose="02020603050405020304" pitchFamily="18" charset="0"/>
                <a:cs typeface="Times New Roman" panose="02020603050405020304" pitchFamily="18" charset="0"/>
              </a:rPr>
              <a:t>公司已经推出了第九代</a:t>
            </a:r>
            <a:r>
              <a:rPr lang="en-US" altLang="zh-CN" sz="2000" dirty="0">
                <a:latin typeface="Times New Roman" panose="02020603050405020304" pitchFamily="18" charset="0"/>
                <a:cs typeface="Times New Roman" panose="02020603050405020304" pitchFamily="18" charset="0"/>
              </a:rPr>
              <a:t>ARM</a:t>
            </a:r>
            <a:r>
              <a:rPr lang="zh-CN" altLang="en-US" sz="2000" dirty="0">
                <a:latin typeface="Times New Roman" panose="02020603050405020304" pitchFamily="18" charset="0"/>
                <a:cs typeface="Times New Roman" panose="02020603050405020304" pitchFamily="18" charset="0"/>
              </a:rPr>
              <a:t>指令集架构</a:t>
            </a:r>
            <a:r>
              <a:rPr lang="en-US" altLang="zh-CN" sz="2000" dirty="0">
                <a:latin typeface="Times New Roman" panose="02020603050405020304" pitchFamily="18" charset="0"/>
                <a:cs typeface="Times New Roman" panose="02020603050405020304" pitchFamily="18" charset="0"/>
              </a:rPr>
              <a:t>-ARMv9</a:t>
            </a:r>
            <a:r>
              <a:rPr lang="zh-CN" altLang="en-US" sz="2000" dirty="0">
                <a:latin typeface="Times New Roman" panose="02020603050405020304" pitchFamily="18" charset="0"/>
                <a:cs typeface="Times New Roman" panose="02020603050405020304" pitchFamily="18" charset="0"/>
              </a:rPr>
              <a:t>。目前</a:t>
            </a:r>
            <a:r>
              <a:rPr lang="en-US" altLang="zh-CN" sz="2000" dirty="0">
                <a:latin typeface="Times New Roman" panose="02020603050405020304" pitchFamily="18" charset="0"/>
                <a:cs typeface="Times New Roman" panose="02020603050405020304" pitchFamily="18" charset="0"/>
              </a:rPr>
              <a:t>ARM</a:t>
            </a:r>
            <a:r>
              <a:rPr lang="zh-CN" altLang="en-US" sz="2000" dirty="0">
                <a:latin typeface="Times New Roman" panose="02020603050405020304" pitchFamily="18" charset="0"/>
                <a:cs typeface="Times New Roman" panose="02020603050405020304" pitchFamily="18" charset="0"/>
              </a:rPr>
              <a:t>处理器已经占据了移动和嵌入式领域芯片的绝大多数市场份额，基</a:t>
            </a:r>
            <a:r>
              <a:rPr lang="en-US" altLang="zh-CN" sz="2000" dirty="0">
                <a:latin typeface="Times New Roman" panose="02020603050405020304" pitchFamily="18" charset="0"/>
                <a:cs typeface="Times New Roman" panose="02020603050405020304" pitchFamily="18" charset="0"/>
              </a:rPr>
              <a:t>ARM</a:t>
            </a:r>
            <a:r>
              <a:rPr lang="zh-CN" altLang="en-US" sz="2000" dirty="0">
                <a:latin typeface="Times New Roman" panose="02020603050405020304" pitchFamily="18" charset="0"/>
                <a:cs typeface="Times New Roman" panose="02020603050405020304" pitchFamily="18" charset="0"/>
              </a:rPr>
              <a:t>指令集的</a:t>
            </a:r>
            <a:r>
              <a:rPr lang="en-US" altLang="zh-CN" sz="2000" dirty="0">
                <a:latin typeface="Times New Roman" panose="02020603050405020304" pitchFamily="18" charset="0"/>
                <a:cs typeface="Times New Roman" panose="02020603050405020304" pitchFamily="18" charset="0"/>
              </a:rPr>
              <a:t>Cortex-M</a:t>
            </a: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Cortex-A</a:t>
            </a:r>
            <a:r>
              <a:rPr lang="zh-CN" altLang="en-US" sz="2000" dirty="0">
                <a:latin typeface="Times New Roman" panose="02020603050405020304" pitchFamily="18" charset="0"/>
                <a:cs typeface="Times New Roman" panose="02020603050405020304" pitchFamily="18" charset="0"/>
              </a:rPr>
              <a:t>两个系列的处理器已分别在低功耗微控制器与手持移动设备领域得了巨大的成功。</a:t>
            </a:r>
          </a:p>
          <a:p>
            <a:endParaRPr lang="zh-CN" altLang="en-US" dirty="0">
              <a:latin typeface="+mn-ea"/>
            </a:endParaRPr>
          </a:p>
        </p:txBody>
      </p:sp>
    </p:spTree>
    <p:extLst>
      <p:ext uri="{BB962C8B-B14F-4D97-AF65-F5344CB8AC3E}">
        <p14:creationId xmlns:p14="http://schemas.microsoft.com/office/powerpoint/2010/main" val="16796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9</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33714" y="1256467"/>
            <a:ext cx="11312461" cy="3785652"/>
          </a:xfrm>
          <a:prstGeom prst="rect">
            <a:avLst/>
          </a:prstGeom>
          <a:noFill/>
        </p:spPr>
        <p:txBody>
          <a:bodyPr wrap="square" rtlCol="0">
            <a:spAutoFit/>
          </a:bodyPr>
          <a:lstStyle/>
          <a:p>
            <a:r>
              <a:rPr lang="en-US" altLang="zh-CN" sz="1800" b="0" dirty="0">
                <a:latin typeface="+mn-ea"/>
              </a:rPr>
              <a:t>	</a:t>
            </a:r>
            <a:r>
              <a:rPr lang="en-US" altLang="zh-CN" sz="2000" dirty="0">
                <a:latin typeface="+mn-ea"/>
              </a:rPr>
              <a:t>(</a:t>
            </a:r>
            <a:r>
              <a:rPr lang="en-US" altLang="zh-CN" sz="2000" b="0" dirty="0">
                <a:latin typeface="+mn-ea"/>
              </a:rPr>
              <a:t>4</a:t>
            </a:r>
            <a:r>
              <a:rPr lang="en-US" altLang="zh-CN" sz="2000" b="0" dirty="0">
                <a:latin typeface="Times New Roman" panose="02020603050405020304" pitchFamily="18" charset="0"/>
                <a:cs typeface="Times New Roman" panose="02020603050405020304" pitchFamily="18" charset="0"/>
              </a:rPr>
              <a:t>) RISC-V</a:t>
            </a:r>
            <a:r>
              <a:rPr lang="zh-CN" altLang="en-US" sz="2000" b="0" dirty="0">
                <a:latin typeface="Times New Roman" panose="02020603050405020304" pitchFamily="18" charset="0"/>
                <a:cs typeface="Times New Roman" panose="02020603050405020304" pitchFamily="18" charset="0"/>
              </a:rPr>
              <a:t>指令集架构</a:t>
            </a:r>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RISC-V</a:t>
            </a:r>
            <a:r>
              <a:rPr lang="zh-CN" altLang="en-US" sz="2000" dirty="0">
                <a:latin typeface="Times New Roman" panose="02020603050405020304" pitchFamily="18" charset="0"/>
                <a:cs typeface="Times New Roman" panose="02020603050405020304" pitchFamily="18" charset="0"/>
              </a:rPr>
              <a:t>是一个基于精简指令集（</a:t>
            </a:r>
            <a:r>
              <a:rPr lang="en-US" altLang="zh-CN" sz="2000" dirty="0">
                <a:latin typeface="Times New Roman" panose="02020603050405020304" pitchFamily="18" charset="0"/>
                <a:cs typeface="Times New Roman" panose="02020603050405020304" pitchFamily="18" charset="0"/>
              </a:rPr>
              <a:t>RISC</a:t>
            </a:r>
            <a:r>
              <a:rPr lang="zh-CN" altLang="en-US" sz="2000" dirty="0">
                <a:latin typeface="Times New Roman" panose="02020603050405020304" pitchFamily="18" charset="0"/>
                <a:cs typeface="Times New Roman" panose="02020603050405020304" pitchFamily="18" charset="0"/>
              </a:rPr>
              <a:t>）的开源指令集架构，该项目</a:t>
            </a:r>
            <a:r>
              <a:rPr lang="en-US" altLang="zh-CN" sz="2000" dirty="0">
                <a:latin typeface="Times New Roman" panose="02020603050405020304" pitchFamily="18" charset="0"/>
                <a:cs typeface="Times New Roman" panose="02020603050405020304" pitchFamily="18" charset="0"/>
              </a:rPr>
              <a:t>2010</a:t>
            </a:r>
            <a:r>
              <a:rPr lang="zh-CN" altLang="en-US" sz="2000" dirty="0">
                <a:latin typeface="Times New Roman" panose="02020603050405020304" pitchFamily="18" charset="0"/>
                <a:cs typeface="Times New Roman" panose="02020603050405020304" pitchFamily="18" charset="0"/>
              </a:rPr>
              <a:t>年始于加州大学伯克利分校，但许多贡献者是该大学以外的志愿者和行业工作者。虽然</a:t>
            </a:r>
            <a:r>
              <a:rPr lang="en-US" altLang="zh-CN" sz="2000" dirty="0">
                <a:latin typeface="Times New Roman" panose="02020603050405020304" pitchFamily="18" charset="0"/>
                <a:cs typeface="Times New Roman" panose="02020603050405020304" pitchFamily="18" charset="0"/>
              </a:rPr>
              <a:t>RISC-V</a:t>
            </a:r>
            <a:r>
              <a:rPr lang="zh-CN" altLang="en-US" sz="2000" dirty="0">
                <a:latin typeface="Times New Roman" panose="02020603050405020304" pitchFamily="18" charset="0"/>
                <a:cs typeface="Times New Roman" panose="02020603050405020304" pitchFamily="18" charset="0"/>
              </a:rPr>
              <a:t>不是第一个开源指令集，但它具有重要意义，因为其设计使其适用于现代计算设备（如仓库规模云计算机、高端移动电话和微小嵌入式系统）。该指令集还具有众多支持的软件，这克服了新指令集通常的弱点。</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(5) LoongArch</a:t>
            </a:r>
            <a:r>
              <a:rPr lang="zh-CN" altLang="en-US" sz="2000" dirty="0">
                <a:latin typeface="Times New Roman" panose="02020603050405020304" pitchFamily="18" charset="0"/>
                <a:cs typeface="Times New Roman" panose="02020603050405020304" pitchFamily="18" charset="0"/>
              </a:rPr>
              <a:t>指令集架构</a:t>
            </a:r>
          </a:p>
          <a:p>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指令集架构，简称</a:t>
            </a:r>
            <a:r>
              <a:rPr lang="en-US" altLang="zh-CN" sz="2000" dirty="0">
                <a:latin typeface="Times New Roman" panose="02020603050405020304" pitchFamily="18" charset="0"/>
                <a:cs typeface="Times New Roman" panose="02020603050405020304" pitchFamily="18" charset="0"/>
              </a:rPr>
              <a:t>LA</a:t>
            </a:r>
            <a:r>
              <a:rPr lang="zh-CN" altLang="en-US" sz="2000" dirty="0">
                <a:latin typeface="Times New Roman" panose="02020603050405020304" pitchFamily="18" charset="0"/>
                <a:cs typeface="Times New Roman" panose="02020603050405020304" pitchFamily="18" charset="0"/>
              </a:rPr>
              <a:t>，是龙芯中科研发的完全自主的国产指令集架构。由于起步较晚，为适应市场环境，该架构包含了架构翻译（</a:t>
            </a:r>
            <a:r>
              <a:rPr lang="en-US" altLang="zh-CN" sz="2000" dirty="0">
                <a:latin typeface="Times New Roman" panose="02020603050405020304" pitchFamily="18" charset="0"/>
                <a:cs typeface="Times New Roman" panose="02020603050405020304" pitchFamily="18" charset="0"/>
              </a:rPr>
              <a:t>Architecture Translate</a:t>
            </a:r>
            <a:r>
              <a:rPr lang="zh-CN" altLang="en-US" sz="2000" dirty="0">
                <a:latin typeface="Times New Roman" panose="02020603050405020304" pitchFamily="18" charset="0"/>
                <a:cs typeface="Times New Roman" panose="02020603050405020304" pitchFamily="18" charset="0"/>
              </a:rPr>
              <a:t>）的指令子集，可在软硬配合下高效率翻译诸如</a:t>
            </a:r>
            <a:r>
              <a:rPr lang="en-US" altLang="zh-CN" sz="2000" dirty="0">
                <a:latin typeface="Times New Roman" panose="02020603050405020304" pitchFamily="18" charset="0"/>
                <a:cs typeface="Times New Roman" panose="02020603050405020304" pitchFamily="18" charset="0"/>
              </a:rPr>
              <a:t>x86-64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ARM</a:t>
            </a:r>
            <a:r>
              <a:rPr lang="zh-CN" altLang="en-US" sz="2000" dirty="0">
                <a:latin typeface="Times New Roman" panose="02020603050405020304" pitchFamily="18" charset="0"/>
                <a:cs typeface="Times New Roman" panose="02020603050405020304" pitchFamily="18" charset="0"/>
              </a:rPr>
              <a:t>架构、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架构、</a:t>
            </a:r>
            <a:r>
              <a:rPr lang="en-US" altLang="zh-CN" sz="2000" dirty="0">
                <a:latin typeface="Times New Roman" panose="02020603050405020304" pitchFamily="18" charset="0"/>
                <a:cs typeface="Times New Roman" panose="02020603050405020304" pitchFamily="18" charset="0"/>
              </a:rPr>
              <a:t>RISC-V</a:t>
            </a:r>
            <a:r>
              <a:rPr lang="zh-CN" altLang="en-US" sz="2000" dirty="0">
                <a:latin typeface="Times New Roman" panose="02020603050405020304" pitchFamily="18" charset="0"/>
                <a:cs typeface="Times New Roman" panose="02020603050405020304" pitchFamily="18" charset="0"/>
              </a:rPr>
              <a:t>架构等指令集架构。</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的发布标志着中国指令集系统架构承载的软件生态走向完全自主。目前主流开源软件在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上都已经完成移植，龙芯中科将依托</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底层核心技术以及龙芯</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核心优势，形成更加完善的生态体系。</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5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18360</TotalTime>
  <Words>14072</Words>
  <Application>Microsoft Office PowerPoint</Application>
  <PresentationFormat>宽屏</PresentationFormat>
  <Paragraphs>1034</Paragraphs>
  <Slides>66</Slides>
  <Notes>63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等线</vt:lpstr>
      <vt:lpstr>黑体</vt:lpstr>
      <vt:lpstr>Arial</vt:lpstr>
      <vt:lpstr>Arial Black</vt:lpstr>
      <vt:lpstr>Franklin Gothic Book</vt:lpstr>
      <vt:lpstr>Times New Roman</vt:lpstr>
      <vt:lpstr>Wingdings</vt:lpstr>
      <vt:lpstr>Crop</vt:lpstr>
      <vt:lpstr>PowerPoint 演示文稿</vt:lpstr>
      <vt:lpstr>内容提要</vt:lpstr>
      <vt:lpstr>指令集体系结构</vt:lpstr>
      <vt:lpstr>CISC与RISC</vt:lpstr>
      <vt:lpstr>CISC与RISC</vt:lpstr>
      <vt:lpstr>CISC与RISC</vt:lpstr>
      <vt:lpstr>CISC与RISC</vt:lpstr>
      <vt:lpstr>指令集体系结构</vt:lpstr>
      <vt:lpstr>指令集体系结构</vt:lpstr>
      <vt:lpstr>指令集体系结构</vt:lpstr>
      <vt:lpstr>指令集体系结构</vt:lpstr>
      <vt:lpstr>指令集体系结构</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LoongArch32指令集</vt:lpstr>
      <vt:lpstr>LoongArch32指令集</vt:lpstr>
      <vt:lpstr>LoongArch32指令集</vt:lpstr>
      <vt:lpstr>LoongArch32指令集</vt:lpstr>
      <vt:lpstr>LoongArch32指令集</vt:lpstr>
      <vt:lpstr>编程练习</vt:lpstr>
      <vt:lpstr>LoongArch32指令集</vt:lpstr>
      <vt:lpstr>LoongArch32指令集</vt:lpstr>
      <vt:lpstr>编程练习</vt:lpstr>
      <vt:lpstr>LoongArch32指令集</vt:lpstr>
      <vt:lpstr>LoongArch32指令集</vt:lpstr>
      <vt:lpstr>LoongArch32指令集</vt:lpstr>
      <vt:lpstr>LoongArch32指令集</vt:lpstr>
      <vt:lpstr>LoongArch32指令集</vt:lpstr>
      <vt:lpstr>LoongArch32指令集</vt:lpstr>
      <vt:lpstr>LoongArch32指令集</vt:lpstr>
      <vt:lpstr>LoongArch32指令集</vt:lpstr>
      <vt:lpstr>汇编语言源程序格式</vt:lpstr>
      <vt:lpstr>汇编语言源程序格式</vt:lpstr>
      <vt:lpstr>汇编语言源程序格式</vt:lpstr>
      <vt:lpstr>汇编语言源程序格式</vt:lpstr>
      <vt:lpstr>汇编语言源程序格式</vt:lpstr>
      <vt:lpstr>汇编语言源程序格式</vt:lpstr>
      <vt:lpstr>LoongArch32指令集</vt:lpstr>
      <vt:lpstr>汇编语言源程序格式</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汇编语言机器级表示</vt:lpstr>
      <vt:lpstr>章节小结</vt:lpstr>
      <vt:lpstr>课后习题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宇涵 王</cp:lastModifiedBy>
  <cp:revision>1711</cp:revision>
  <cp:lastPrinted>2021-05-18T05:46:40Z</cp:lastPrinted>
  <dcterms:created xsi:type="dcterms:W3CDTF">2017-10-16T12:06:00Z</dcterms:created>
  <dcterms:modified xsi:type="dcterms:W3CDTF">2023-09-20T13:25:42Z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